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4" r:id="rId1"/>
  </p:sldMasterIdLst>
  <p:sldIdLst>
    <p:sldId id="256" r:id="rId2"/>
    <p:sldId id="480" r:id="rId3"/>
    <p:sldId id="257" r:id="rId4"/>
    <p:sldId id="258" r:id="rId5"/>
    <p:sldId id="481" r:id="rId6"/>
    <p:sldId id="259" r:id="rId7"/>
    <p:sldId id="419" r:id="rId8"/>
    <p:sldId id="482" r:id="rId9"/>
    <p:sldId id="420" r:id="rId10"/>
    <p:sldId id="421" r:id="rId11"/>
    <p:sldId id="422" r:id="rId12"/>
    <p:sldId id="423" r:id="rId13"/>
    <p:sldId id="424" r:id="rId14"/>
    <p:sldId id="426" r:id="rId15"/>
    <p:sldId id="427" r:id="rId16"/>
    <p:sldId id="425" r:id="rId17"/>
    <p:sldId id="473" r:id="rId18"/>
    <p:sldId id="428" r:id="rId19"/>
    <p:sldId id="429" r:id="rId20"/>
    <p:sldId id="430" r:id="rId21"/>
    <p:sldId id="474" r:id="rId22"/>
    <p:sldId id="431" r:id="rId23"/>
    <p:sldId id="432" r:id="rId24"/>
    <p:sldId id="433" r:id="rId25"/>
    <p:sldId id="434" r:id="rId26"/>
    <p:sldId id="435" r:id="rId27"/>
    <p:sldId id="436" r:id="rId28"/>
    <p:sldId id="437" r:id="rId29"/>
    <p:sldId id="475" r:id="rId30"/>
    <p:sldId id="438" r:id="rId31"/>
    <p:sldId id="439" r:id="rId32"/>
    <p:sldId id="440" r:id="rId33"/>
    <p:sldId id="441" r:id="rId34"/>
    <p:sldId id="476" r:id="rId35"/>
    <p:sldId id="442" r:id="rId36"/>
    <p:sldId id="260" r:id="rId37"/>
    <p:sldId id="262" r:id="rId38"/>
    <p:sldId id="264" r:id="rId39"/>
    <p:sldId id="265" r:id="rId40"/>
    <p:sldId id="266" r:id="rId41"/>
    <p:sldId id="444" r:id="rId42"/>
    <p:sldId id="445" r:id="rId43"/>
    <p:sldId id="446" r:id="rId44"/>
    <p:sldId id="479" r:id="rId45"/>
    <p:sldId id="447" r:id="rId46"/>
    <p:sldId id="450" r:id="rId47"/>
    <p:sldId id="451" r:id="rId48"/>
    <p:sldId id="452" r:id="rId49"/>
    <p:sldId id="453" r:id="rId50"/>
    <p:sldId id="454" r:id="rId51"/>
    <p:sldId id="455" r:id="rId52"/>
    <p:sldId id="456" r:id="rId53"/>
    <p:sldId id="457" r:id="rId54"/>
    <p:sldId id="458" r:id="rId55"/>
    <p:sldId id="459" r:id="rId56"/>
    <p:sldId id="460" r:id="rId57"/>
    <p:sldId id="477" r:id="rId58"/>
    <p:sldId id="461" r:id="rId59"/>
    <p:sldId id="462" r:id="rId60"/>
    <p:sldId id="463" r:id="rId61"/>
    <p:sldId id="466" r:id="rId62"/>
    <p:sldId id="464" r:id="rId63"/>
    <p:sldId id="465" r:id="rId64"/>
    <p:sldId id="278" r:id="rId65"/>
    <p:sldId id="279" r:id="rId66"/>
    <p:sldId id="280" r:id="rId67"/>
    <p:sldId id="281" r:id="rId68"/>
    <p:sldId id="282" r:id="rId69"/>
    <p:sldId id="283" r:id="rId70"/>
    <p:sldId id="285" r:id="rId71"/>
    <p:sldId id="288" r:id="rId72"/>
    <p:sldId id="362" r:id="rId73"/>
    <p:sldId id="363" r:id="rId74"/>
    <p:sldId id="365" r:id="rId75"/>
    <p:sldId id="368" r:id="rId76"/>
    <p:sldId id="369" r:id="rId77"/>
    <p:sldId id="371" r:id="rId78"/>
    <p:sldId id="372" r:id="rId79"/>
    <p:sldId id="373" r:id="rId80"/>
    <p:sldId id="374" r:id="rId81"/>
    <p:sldId id="467" r:id="rId82"/>
    <p:sldId id="375" r:id="rId83"/>
    <p:sldId id="376" r:id="rId84"/>
    <p:sldId id="468" r:id="rId85"/>
    <p:sldId id="469" r:id="rId86"/>
    <p:sldId id="470" r:id="rId87"/>
    <p:sldId id="471" r:id="rId88"/>
    <p:sldId id="472" r:id="rId89"/>
    <p:sldId id="397" r:id="rId90"/>
    <p:sldId id="398" r:id="rId91"/>
    <p:sldId id="399" r:id="rId92"/>
    <p:sldId id="400" r:id="rId93"/>
    <p:sldId id="401" r:id="rId94"/>
    <p:sldId id="402" r:id="rId95"/>
    <p:sldId id="478" r:id="rId96"/>
    <p:sldId id="418" r:id="rId97"/>
  </p:sldIdLst>
  <p:sldSz cx="12192000" cy="6858000"/>
  <p:notesSz cx="6858000" cy="9144000"/>
  <p:defaultTextStyle>
    <a:defPPr>
      <a:defRPr lang="en-US"/>
    </a:defPPr>
    <a:lvl1pPr algn="l" defTabSz="457200" rtl="0" fontAlgn="base">
      <a:spcBef>
        <a:spcPct val="0"/>
      </a:spcBef>
      <a:spcAft>
        <a:spcPct val="0"/>
      </a:spcAft>
      <a:defRPr kern="1200">
        <a:solidFill>
          <a:schemeClr val="tx1"/>
        </a:solidFill>
        <a:latin typeface="Arial" pitchFamily="34" charset="0"/>
        <a:ea typeface="+mn-ea"/>
        <a:cs typeface="Arial" pitchFamily="34" charset="0"/>
      </a:defRPr>
    </a:lvl1pPr>
    <a:lvl2pPr marL="457200" algn="l" defTabSz="457200" rtl="0" fontAlgn="base">
      <a:spcBef>
        <a:spcPct val="0"/>
      </a:spcBef>
      <a:spcAft>
        <a:spcPct val="0"/>
      </a:spcAft>
      <a:defRPr kern="1200">
        <a:solidFill>
          <a:schemeClr val="tx1"/>
        </a:solidFill>
        <a:latin typeface="Arial" pitchFamily="34" charset="0"/>
        <a:ea typeface="+mn-ea"/>
        <a:cs typeface="Arial" pitchFamily="34" charset="0"/>
      </a:defRPr>
    </a:lvl2pPr>
    <a:lvl3pPr marL="914400" algn="l" defTabSz="457200" rtl="0" fontAlgn="base">
      <a:spcBef>
        <a:spcPct val="0"/>
      </a:spcBef>
      <a:spcAft>
        <a:spcPct val="0"/>
      </a:spcAft>
      <a:defRPr kern="1200">
        <a:solidFill>
          <a:schemeClr val="tx1"/>
        </a:solidFill>
        <a:latin typeface="Arial" pitchFamily="34" charset="0"/>
        <a:ea typeface="+mn-ea"/>
        <a:cs typeface="Arial" pitchFamily="34" charset="0"/>
      </a:defRPr>
    </a:lvl3pPr>
    <a:lvl4pPr marL="1371600" algn="l" defTabSz="457200" rtl="0" fontAlgn="base">
      <a:spcBef>
        <a:spcPct val="0"/>
      </a:spcBef>
      <a:spcAft>
        <a:spcPct val="0"/>
      </a:spcAft>
      <a:defRPr kern="1200">
        <a:solidFill>
          <a:schemeClr val="tx1"/>
        </a:solidFill>
        <a:latin typeface="Arial" pitchFamily="34" charset="0"/>
        <a:ea typeface="+mn-ea"/>
        <a:cs typeface="Arial" pitchFamily="34" charset="0"/>
      </a:defRPr>
    </a:lvl4pPr>
    <a:lvl5pPr marL="1828800" algn="l" defTabSz="457200" rtl="0" fontAlgn="base">
      <a:spcBef>
        <a:spcPct val="0"/>
      </a:spcBef>
      <a:spcAft>
        <a:spcPct val="0"/>
      </a:spcAft>
      <a:defRPr kern="1200">
        <a:solidFill>
          <a:schemeClr val="tx1"/>
        </a:solidFill>
        <a:latin typeface="Arial" pitchFamily="34" charset="0"/>
        <a:ea typeface="+mn-ea"/>
        <a:cs typeface="Arial" pitchFamily="34" charset="0"/>
      </a:defRPr>
    </a:lvl5pPr>
    <a:lvl6pPr marL="2286000" algn="l" defTabSz="914400" rtl="0" eaLnBrk="1" latinLnBrk="0" hangingPunct="1">
      <a:defRPr kern="1200">
        <a:solidFill>
          <a:schemeClr val="tx1"/>
        </a:solidFill>
        <a:latin typeface="Arial" pitchFamily="34" charset="0"/>
        <a:ea typeface="+mn-ea"/>
        <a:cs typeface="Arial" pitchFamily="34" charset="0"/>
      </a:defRPr>
    </a:lvl6pPr>
    <a:lvl7pPr marL="2743200" algn="l" defTabSz="914400" rtl="0" eaLnBrk="1" latinLnBrk="0" hangingPunct="1">
      <a:defRPr kern="1200">
        <a:solidFill>
          <a:schemeClr val="tx1"/>
        </a:solidFill>
        <a:latin typeface="Arial" pitchFamily="34" charset="0"/>
        <a:ea typeface="+mn-ea"/>
        <a:cs typeface="Arial" pitchFamily="34" charset="0"/>
      </a:defRPr>
    </a:lvl7pPr>
    <a:lvl8pPr marL="3200400" algn="l" defTabSz="914400" rtl="0" eaLnBrk="1" latinLnBrk="0" hangingPunct="1">
      <a:defRPr kern="1200">
        <a:solidFill>
          <a:schemeClr val="tx1"/>
        </a:solidFill>
        <a:latin typeface="Arial" pitchFamily="34" charset="0"/>
        <a:ea typeface="+mn-ea"/>
        <a:cs typeface="Arial" pitchFamily="34" charset="0"/>
      </a:defRPr>
    </a:lvl8pPr>
    <a:lvl9pPr marL="3657600" algn="l" defTabSz="914400" rtl="0" eaLnBrk="1" latinLnBrk="0" hangingPunct="1">
      <a:defRPr kern="1200">
        <a:solidFill>
          <a:schemeClr val="tx1"/>
        </a:solidFill>
        <a:latin typeface="Arial" pitchFamily="34" charset="0"/>
        <a:ea typeface="+mn-ea"/>
        <a:cs typeface="Arial" pitchFamily="34" charset="0"/>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DFC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16" autoAdjust="0"/>
    <p:restoredTop sz="94660"/>
  </p:normalViewPr>
  <p:slideViewPr>
    <p:cSldViewPr snapToGrid="0">
      <p:cViewPr varScale="1">
        <p:scale>
          <a:sx n="82" d="100"/>
          <a:sy n="82" d="100"/>
        </p:scale>
        <p:origin x="725" y="7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viewProps" Target="viewProps.xml"/><Relationship Id="rId10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presProps" Target="presProps.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4" name="Rectangle 3"/>
          <p:cNvSpPr>
            <a:spLocks noChangeAspect="1"/>
          </p:cNvSpPr>
          <p:nvPr/>
        </p:nvSpPr>
        <p:spPr>
          <a:xfrm>
            <a:off x="231775" y="244475"/>
            <a:ext cx="11723688" cy="6376988"/>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sp>
      <p:cxnSp>
        <p:nvCxnSpPr>
          <p:cNvPr id="5" name="Straight Connector 4"/>
          <p:cNvCxnSpPr/>
          <p:nvPr/>
        </p:nvCxnSpPr>
        <p:spPr>
          <a:xfrm>
            <a:off x="1978025" y="3733800"/>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ctrTitle"/>
          </p:nvPr>
        </p:nvSpPr>
        <p:spPr>
          <a:xfrm>
            <a:off x="1109980" y="882376"/>
            <a:ext cx="9966960" cy="2926080"/>
          </a:xfrm>
        </p:spPr>
        <p:txBody>
          <a:bodyPr anchor="b">
            <a:normAutofit/>
          </a:bodyPr>
          <a:lstStyle>
            <a:lvl1pPr algn="ctr">
              <a:lnSpc>
                <a:spcPct val="85000"/>
              </a:lnSpc>
              <a:defRPr sz="7200" b="1" cap="all"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1709530" y="3869634"/>
            <a:ext cx="8767860" cy="1388165"/>
          </a:xfrm>
        </p:spPr>
        <p:txBody>
          <a:bodyPr>
            <a:normAutofit/>
          </a:bodyPr>
          <a:lstStyle>
            <a:lvl1pPr marL="0" indent="0" algn="ctr">
              <a:buNone/>
              <a:defRPr sz="220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6" name="Date Placeholder 3"/>
          <p:cNvSpPr>
            <a:spLocks noGrp="1"/>
          </p:cNvSpPr>
          <p:nvPr>
            <p:ph type="dt" sz="half" idx="10"/>
          </p:nvPr>
        </p:nvSpPr>
        <p:spPr/>
        <p:txBody>
          <a:bodyPr/>
          <a:lstStyle>
            <a:lvl1pPr>
              <a:defRPr smtClean="0">
                <a:solidFill>
                  <a:schemeClr val="tx1"/>
                </a:solidFill>
              </a:defRPr>
            </a:lvl1pPr>
          </a:lstStyle>
          <a:p>
            <a:pPr>
              <a:defRPr/>
            </a:pPr>
            <a:fld id="{A5F04F1F-A561-4583-B76A-8FC1737681C1}" type="datetimeFigureOut">
              <a:rPr lang="en-US"/>
              <a:pPr>
                <a:defRPr/>
              </a:pPr>
              <a:t>6/22/2025</a:t>
            </a:fld>
            <a:endParaRPr lang="en-US"/>
          </a:p>
        </p:txBody>
      </p:sp>
      <p:sp>
        <p:nvSpPr>
          <p:cNvPr id="7" name="Footer Placeholder 4"/>
          <p:cNvSpPr>
            <a:spLocks noGrp="1"/>
          </p:cNvSpPr>
          <p:nvPr>
            <p:ph type="ftr" sz="quarter" idx="11"/>
          </p:nvPr>
        </p:nvSpPr>
        <p:spPr/>
        <p:txBody>
          <a:bodyPr/>
          <a:lstStyle>
            <a:lvl1pPr>
              <a:defRPr>
                <a:solidFill>
                  <a:schemeClr val="tx1"/>
                </a:solidFill>
              </a:defRPr>
            </a:lvl1pPr>
          </a:lstStyle>
          <a:p>
            <a:pPr>
              <a:defRPr/>
            </a:pPr>
            <a:endParaRPr lang="en-US"/>
          </a:p>
        </p:txBody>
      </p:sp>
      <p:sp>
        <p:nvSpPr>
          <p:cNvPr id="8" name="Slide Number Placeholder 5"/>
          <p:cNvSpPr>
            <a:spLocks noGrp="1"/>
          </p:cNvSpPr>
          <p:nvPr>
            <p:ph type="sldNum" sz="quarter" idx="12"/>
          </p:nvPr>
        </p:nvSpPr>
        <p:spPr/>
        <p:txBody>
          <a:bodyPr/>
          <a:lstStyle>
            <a:lvl1pPr>
              <a:defRPr smtClean="0">
                <a:solidFill>
                  <a:schemeClr val="tx1"/>
                </a:solidFill>
              </a:defRPr>
            </a:lvl1pPr>
          </a:lstStyle>
          <a:p>
            <a:pPr>
              <a:defRPr/>
            </a:pPr>
            <a:fld id="{30D5F449-D36B-4711-900B-3504A0ABC768}" type="slidenum">
              <a:rPr lang="en-US"/>
              <a:pPr>
                <a:defRPr/>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pPr>
              <a:defRPr/>
            </a:pPr>
            <a:fld id="{68344F33-114E-4834-93A4-C11980F9258A}" type="datetimeFigureOut">
              <a:rPr lang="en-US"/>
              <a:pPr>
                <a:defRPr/>
              </a:pPr>
              <a:t>6/22/2025</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138D0DCF-0C2B-4A2F-9CA9-C892F1C9C503}" type="slidenum">
              <a:rPr lang="en-US"/>
              <a:pPr>
                <a:defRPr/>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762000"/>
            <a:ext cx="2324100" cy="54102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3000" y="762000"/>
            <a:ext cx="74295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pPr>
              <a:defRPr/>
            </a:pPr>
            <a:fld id="{9C5768EF-4663-4CDA-B88F-8D7599D72E90}" type="datetimeFigureOut">
              <a:rPr lang="en-US"/>
              <a:pPr>
                <a:defRPr/>
              </a:pPr>
              <a:t>6/22/2025</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8F12D981-7DE1-49BA-904D-E771291C63F6}" type="slidenum">
              <a:rPr lang="en-US"/>
              <a:pPr>
                <a:defRPr/>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pPr>
              <a:defRPr/>
            </a:pPr>
            <a:fld id="{3C8518AC-D1E6-4A3E-AF15-88E236D951FD}" type="datetimeFigureOut">
              <a:rPr lang="en-US"/>
              <a:pPr>
                <a:defRPr/>
              </a:pPr>
              <a:t>6/22/2025</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B63608D6-E0CE-4898-B10D-8CBFB06EEE58}" type="slidenum">
              <a:rPr lang="en-US"/>
              <a:pPr>
                <a:defRPr/>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cxnSp>
        <p:nvCxnSpPr>
          <p:cNvPr id="4" name="Straight Connector 3"/>
          <p:cNvCxnSpPr/>
          <p:nvPr/>
        </p:nvCxnSpPr>
        <p:spPr>
          <a:xfrm>
            <a:off x="1981200" y="4021138"/>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1106424" y="1173575"/>
            <a:ext cx="9966960" cy="2926080"/>
          </a:xfrm>
        </p:spPr>
        <p:txBody>
          <a:bodyPr anchor="b">
            <a:noAutofit/>
          </a:bodyPr>
          <a:lstStyle>
            <a:lvl1pPr algn="ctr">
              <a:lnSpc>
                <a:spcPct val="85000"/>
              </a:lnSpc>
              <a:defRPr sz="7200" b="0" cap="all" baseline="0"/>
            </a:lvl1pPr>
          </a:lstStyle>
          <a:p>
            <a:r>
              <a:rPr lang="en-US"/>
              <a:t>Click to edit Master title style</a:t>
            </a:r>
            <a:endParaRPr lang="en-US" dirty="0"/>
          </a:p>
        </p:txBody>
      </p:sp>
      <p:sp>
        <p:nvSpPr>
          <p:cNvPr id="3" name="Text Placeholder 2"/>
          <p:cNvSpPr>
            <a:spLocks noGrp="1"/>
          </p:cNvSpPr>
          <p:nvPr>
            <p:ph type="body" idx="1"/>
          </p:nvPr>
        </p:nvSpPr>
        <p:spPr>
          <a:xfrm>
            <a:off x="1709928" y="4154520"/>
            <a:ext cx="8769096" cy="1363806"/>
          </a:xfrm>
        </p:spPr>
        <p:txBody>
          <a:bodyPr>
            <a:normAutofit/>
          </a:bodyPr>
          <a:lstStyle>
            <a:lvl1pPr marL="0" indent="0" algn="ctr">
              <a:buNone/>
              <a:defRPr sz="22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6EC6B6E3-523D-4D79-8441-06840CC508C0}" type="datetimeFigureOut">
              <a:rPr lang="en-US"/>
              <a:pPr>
                <a:defRPr/>
              </a:pPr>
              <a:t>6/22/2025</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00836C23-60EB-451E-AEF9-EC49DF010977}" type="slidenum">
              <a:rPr lang="en-US"/>
              <a:pPr>
                <a:defRPr/>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3000" y="2057399"/>
            <a:ext cx="4754880" cy="40233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67612" y="2057400"/>
            <a:ext cx="4754880" cy="40233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3"/>
          <p:cNvSpPr>
            <a:spLocks noGrp="1"/>
          </p:cNvSpPr>
          <p:nvPr>
            <p:ph type="dt" sz="half" idx="10"/>
          </p:nvPr>
        </p:nvSpPr>
        <p:spPr/>
        <p:txBody>
          <a:bodyPr/>
          <a:lstStyle>
            <a:lvl1pPr>
              <a:defRPr/>
            </a:lvl1pPr>
          </a:lstStyle>
          <a:p>
            <a:pPr>
              <a:defRPr/>
            </a:pPr>
            <a:fld id="{EE1FE9E0-3E59-47BF-B1F7-11986207C462}" type="datetimeFigureOut">
              <a:rPr lang="en-US"/>
              <a:pPr>
                <a:defRPr/>
              </a:pPr>
              <a:t>6/22/2025</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4EEFD07A-9860-41D0-A264-24998BC70250}" type="slidenum">
              <a:rPr lang="en-US"/>
              <a:pPr>
                <a:defRPr/>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143000" y="2001511"/>
            <a:ext cx="4754880" cy="777240"/>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3000" y="2721483"/>
            <a:ext cx="4754880" cy="338328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69173" y="1999032"/>
            <a:ext cx="4754880" cy="777240"/>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69173" y="2719322"/>
            <a:ext cx="4754880" cy="338328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lvl1pPr>
              <a:defRPr/>
            </a:lvl1pPr>
          </a:lstStyle>
          <a:p>
            <a:pPr>
              <a:defRPr/>
            </a:pPr>
            <a:fld id="{34639B15-1127-4882-8BB6-8F0B681ACC07}" type="datetimeFigureOut">
              <a:rPr lang="en-US"/>
              <a:pPr>
                <a:defRPr/>
              </a:pPr>
              <a:t>6/22/2025</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7456EB2B-F8EF-4A18-8C5F-D9DE27AAEB6C}" type="slidenum">
              <a:rPr lang="en-US"/>
              <a:pPr>
                <a:defRPr/>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3"/>
          <p:cNvSpPr>
            <a:spLocks noGrp="1"/>
          </p:cNvSpPr>
          <p:nvPr>
            <p:ph type="dt" sz="half" idx="10"/>
          </p:nvPr>
        </p:nvSpPr>
        <p:spPr/>
        <p:txBody>
          <a:bodyPr/>
          <a:lstStyle>
            <a:lvl1pPr>
              <a:defRPr/>
            </a:lvl1pPr>
          </a:lstStyle>
          <a:p>
            <a:pPr>
              <a:defRPr/>
            </a:pPr>
            <a:fld id="{46906E1A-5178-4CA8-A7BD-769AC2495EE8}" type="datetimeFigureOut">
              <a:rPr lang="en-US"/>
              <a:pPr>
                <a:defRPr/>
              </a:pPr>
              <a:t>6/22/2025</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841BDF4B-6237-4C16-8DCC-4211007DDE00}" type="slidenum">
              <a:rPr lang="en-US"/>
              <a:pPr>
                <a:defRPr/>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9D6769C8-B1E5-4386-BF19-8F03C17E2781}" type="datetimeFigureOut">
              <a:rPr lang="en-US"/>
              <a:pPr>
                <a:defRPr/>
              </a:pPr>
              <a:t>6/22/2025</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8ACCE93E-8676-4019-BE51-497C2BB6D2E5}" type="slidenum">
              <a:rPr lang="en-US"/>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3000" y="1097280"/>
            <a:ext cx="3931920" cy="1737360"/>
          </a:xfrm>
        </p:spPr>
        <p:txBody>
          <a:bodyPr anchor="b">
            <a:noAutofit/>
          </a:bodyPr>
          <a:lstStyle>
            <a:lvl1pPr>
              <a:lnSpc>
                <a:spcPct val="90000"/>
              </a:lnSpc>
              <a:defRPr sz="4000" b="0"/>
            </a:lvl1pPr>
          </a:lstStyle>
          <a:p>
            <a:r>
              <a:rPr lang="en-US"/>
              <a:t>Click to edit Master title style</a:t>
            </a:r>
            <a:endParaRPr lang="en-US" dirty="0"/>
          </a:p>
        </p:txBody>
      </p:sp>
      <p:sp>
        <p:nvSpPr>
          <p:cNvPr id="3" name="Content Placeholder 2"/>
          <p:cNvSpPr>
            <a:spLocks noGrp="1"/>
          </p:cNvSpPr>
          <p:nvPr>
            <p:ph idx="1"/>
          </p:nvPr>
        </p:nvSpPr>
        <p:spPr>
          <a:xfrm>
            <a:off x="5852159" y="1097280"/>
            <a:ext cx="5212080" cy="46634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3000" y="2834640"/>
            <a:ext cx="3931920" cy="3017520"/>
          </a:xfrm>
        </p:spPr>
        <p:txBody>
          <a:bodyPr>
            <a:normAutofit/>
          </a:bodyPr>
          <a:lstStyle>
            <a:lvl1pPr marL="0" indent="0">
              <a:lnSpc>
                <a:spcPct val="100000"/>
              </a:lnSpc>
              <a:spcBef>
                <a:spcPts val="1000"/>
              </a:spcBef>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1A5BBAF2-2B60-4985-9844-3A42BA51D930}" type="datetimeFigureOut">
              <a:rPr lang="en-US"/>
              <a:pPr>
                <a:defRPr/>
              </a:pPr>
              <a:t>6/22/2025</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E5F9D94E-85C2-4E79-AE0B-FC8D5AE96239}" type="slidenum">
              <a:rPr lang="en-US"/>
              <a:pPr>
                <a:defRPr/>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3000" y="1097280"/>
            <a:ext cx="3931920" cy="1737360"/>
          </a:xfrm>
        </p:spPr>
        <p:txBody>
          <a:bodyPr anchor="b">
            <a:noAutofit/>
          </a:bodyPr>
          <a:lstStyle>
            <a:lvl1pPr>
              <a:lnSpc>
                <a:spcPct val="90000"/>
              </a:lnSpc>
              <a:defRPr sz="40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5413248" y="1069847"/>
            <a:ext cx="6099048" cy="4800600"/>
          </a:xfrm>
        </p:spPr>
        <p:txBody>
          <a:bodyPr lIns="274320" tIns="182880" rtlCol="0">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en-US" noProof="0" dirty="0"/>
          </a:p>
        </p:txBody>
      </p:sp>
      <p:sp>
        <p:nvSpPr>
          <p:cNvPr id="4" name="Text Placeholder 3"/>
          <p:cNvSpPr>
            <a:spLocks noGrp="1"/>
          </p:cNvSpPr>
          <p:nvPr>
            <p:ph type="body" sz="half" idx="2"/>
          </p:nvPr>
        </p:nvSpPr>
        <p:spPr>
          <a:xfrm>
            <a:off x="1143000" y="2834640"/>
            <a:ext cx="3931920" cy="2880360"/>
          </a:xfrm>
        </p:spPr>
        <p:txBody>
          <a:bodyPr>
            <a:normAutofit/>
          </a:bodyPr>
          <a:lstStyle>
            <a:lvl1pPr marL="0" indent="0">
              <a:lnSpc>
                <a:spcPct val="100000"/>
              </a:lnSpc>
              <a:spcBef>
                <a:spcPts val="1000"/>
              </a:spcBef>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E159F78A-B9A5-4078-8852-EF82004CFFA5}" type="datetimeFigureOut">
              <a:rPr lang="en-US"/>
              <a:pPr>
                <a:defRPr/>
              </a:pPr>
              <a:t>6/22/2025</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3B254D86-780D-4815-BF58-DCD4C99C6BE7}" type="slidenum">
              <a:rPr lang="en-US"/>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a:spLocks noChangeAspect="1"/>
          </p:cNvSpPr>
          <p:nvPr/>
        </p:nvSpPr>
        <p:spPr>
          <a:xfrm>
            <a:off x="231775" y="244475"/>
            <a:ext cx="11723688" cy="6376988"/>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sp>
      <p:sp>
        <p:nvSpPr>
          <p:cNvPr id="1027" name="Title Placeholder 1"/>
          <p:cNvSpPr>
            <a:spLocks noGrp="1"/>
          </p:cNvSpPr>
          <p:nvPr>
            <p:ph type="title"/>
          </p:nvPr>
        </p:nvSpPr>
        <p:spPr bwMode="auto">
          <a:xfrm>
            <a:off x="1143000" y="609600"/>
            <a:ext cx="9875838" cy="13557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8" name="Text Placeholder 2"/>
          <p:cNvSpPr>
            <a:spLocks noGrp="1"/>
          </p:cNvSpPr>
          <p:nvPr>
            <p:ph type="body" idx="1"/>
          </p:nvPr>
        </p:nvSpPr>
        <p:spPr bwMode="auto">
          <a:xfrm>
            <a:off x="1143000" y="2057400"/>
            <a:ext cx="9872663" cy="4038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1143000" y="6224588"/>
            <a:ext cx="2328863"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solidFill>
                <a:latin typeface="+mn-lt"/>
                <a:cs typeface="+mn-cs"/>
              </a:defRPr>
            </a:lvl1pPr>
          </a:lstStyle>
          <a:p>
            <a:pPr>
              <a:defRPr/>
            </a:pPr>
            <a:fld id="{83EF55EA-ACAD-46B4-BC45-E19966AC7462}" type="datetimeFigureOut">
              <a:rPr lang="en-US"/>
              <a:pPr>
                <a:defRPr/>
              </a:pPr>
              <a:t>6/22/2025</a:t>
            </a:fld>
            <a:endParaRPr lang="en-US"/>
          </a:p>
        </p:txBody>
      </p:sp>
      <p:sp>
        <p:nvSpPr>
          <p:cNvPr id="5" name="Footer Placeholder 4"/>
          <p:cNvSpPr>
            <a:spLocks noGrp="1"/>
          </p:cNvSpPr>
          <p:nvPr>
            <p:ph type="ftr" sz="quarter" idx="3"/>
          </p:nvPr>
        </p:nvSpPr>
        <p:spPr>
          <a:xfrm>
            <a:off x="3949700" y="6224588"/>
            <a:ext cx="4716463"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solidFill>
                <a:latin typeface="+mn-lt"/>
                <a:cs typeface="+mn-cs"/>
              </a:defRPr>
            </a:lvl1pPr>
          </a:lstStyle>
          <a:p>
            <a:pPr>
              <a:defRPr/>
            </a:pPr>
            <a:endParaRPr lang="en-US"/>
          </a:p>
        </p:txBody>
      </p:sp>
      <p:sp>
        <p:nvSpPr>
          <p:cNvPr id="6" name="Slide Number Placeholder 5"/>
          <p:cNvSpPr>
            <a:spLocks noGrp="1"/>
          </p:cNvSpPr>
          <p:nvPr>
            <p:ph type="sldNum" sz="quarter" idx="4"/>
          </p:nvPr>
        </p:nvSpPr>
        <p:spPr>
          <a:xfrm>
            <a:off x="9329738" y="6224588"/>
            <a:ext cx="1706562" cy="365125"/>
          </a:xfrm>
          <a:prstGeom prst="rect">
            <a:avLst/>
          </a:prstGeom>
        </p:spPr>
        <p:txBody>
          <a:bodyPr vert="horz" lIns="91440" tIns="45720" rIns="91440" bIns="45720" rtlCol="0" anchor="ctr"/>
          <a:lstStyle>
            <a:lvl1pPr algn="r" fontAlgn="auto">
              <a:spcBef>
                <a:spcPts val="0"/>
              </a:spcBef>
              <a:spcAft>
                <a:spcPts val="0"/>
              </a:spcAft>
              <a:defRPr sz="1200" smtClean="0">
                <a:solidFill>
                  <a:schemeClr val="tx1"/>
                </a:solidFill>
                <a:latin typeface="+mn-lt"/>
                <a:cs typeface="+mn-cs"/>
              </a:defRPr>
            </a:lvl1pPr>
          </a:lstStyle>
          <a:p>
            <a:pPr>
              <a:defRPr/>
            </a:pPr>
            <a:fld id="{5E4039F9-F158-4F79-B09E-E1ED3F129721}"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767" r:id="rId1"/>
    <p:sldLayoutId id="2147483758" r:id="rId2"/>
    <p:sldLayoutId id="2147483768" r:id="rId3"/>
    <p:sldLayoutId id="2147483759" r:id="rId4"/>
    <p:sldLayoutId id="2147483760" r:id="rId5"/>
    <p:sldLayoutId id="2147483761" r:id="rId6"/>
    <p:sldLayoutId id="2147483762" r:id="rId7"/>
    <p:sldLayoutId id="2147483763" r:id="rId8"/>
    <p:sldLayoutId id="2147483764" r:id="rId9"/>
    <p:sldLayoutId id="2147483765" r:id="rId10"/>
    <p:sldLayoutId id="2147483766" r:id="rId11"/>
  </p:sldLayoutIdLst>
  <p:txStyles>
    <p:titleStyle>
      <a:lvl1pPr algn="l" rtl="0" fontAlgn="base">
        <a:lnSpc>
          <a:spcPct val="90000"/>
        </a:lnSpc>
        <a:spcBef>
          <a:spcPct val="0"/>
        </a:spcBef>
        <a:spcAft>
          <a:spcPct val="0"/>
        </a:spcAft>
        <a:defRPr sz="4400" kern="1200">
          <a:solidFill>
            <a:schemeClr val="tx1"/>
          </a:solidFill>
          <a:latin typeface="+mj-lt"/>
          <a:ea typeface="+mj-ea"/>
          <a:cs typeface="+mj-cs"/>
        </a:defRPr>
      </a:lvl1pPr>
      <a:lvl2pPr algn="l" rtl="0" fontAlgn="base">
        <a:lnSpc>
          <a:spcPct val="90000"/>
        </a:lnSpc>
        <a:spcBef>
          <a:spcPct val="0"/>
        </a:spcBef>
        <a:spcAft>
          <a:spcPct val="0"/>
        </a:spcAft>
        <a:defRPr sz="4400">
          <a:solidFill>
            <a:schemeClr val="tx1"/>
          </a:solidFill>
          <a:latin typeface="Calibri" pitchFamily="34" charset="0"/>
        </a:defRPr>
      </a:lvl2pPr>
      <a:lvl3pPr algn="l" rtl="0" fontAlgn="base">
        <a:lnSpc>
          <a:spcPct val="90000"/>
        </a:lnSpc>
        <a:spcBef>
          <a:spcPct val="0"/>
        </a:spcBef>
        <a:spcAft>
          <a:spcPct val="0"/>
        </a:spcAft>
        <a:defRPr sz="4400">
          <a:solidFill>
            <a:schemeClr val="tx1"/>
          </a:solidFill>
          <a:latin typeface="Calibri" pitchFamily="34" charset="0"/>
        </a:defRPr>
      </a:lvl3pPr>
      <a:lvl4pPr algn="l" rtl="0" fontAlgn="base">
        <a:lnSpc>
          <a:spcPct val="90000"/>
        </a:lnSpc>
        <a:spcBef>
          <a:spcPct val="0"/>
        </a:spcBef>
        <a:spcAft>
          <a:spcPct val="0"/>
        </a:spcAft>
        <a:defRPr sz="4400">
          <a:solidFill>
            <a:schemeClr val="tx1"/>
          </a:solidFill>
          <a:latin typeface="Calibri" pitchFamily="34" charset="0"/>
        </a:defRPr>
      </a:lvl4pPr>
      <a:lvl5pPr algn="l" rtl="0" fontAlgn="base">
        <a:lnSpc>
          <a:spcPct val="90000"/>
        </a:lnSpc>
        <a:spcBef>
          <a:spcPct val="0"/>
        </a:spcBef>
        <a:spcAft>
          <a:spcPct val="0"/>
        </a:spcAft>
        <a:defRPr sz="4400">
          <a:solidFill>
            <a:schemeClr val="tx1"/>
          </a:solidFill>
          <a:latin typeface="Calibri" pitchFamily="34" charset="0"/>
        </a:defRPr>
      </a:lvl5pPr>
      <a:lvl6pPr marL="457200" algn="l" rtl="0" fontAlgn="base">
        <a:lnSpc>
          <a:spcPct val="90000"/>
        </a:lnSpc>
        <a:spcBef>
          <a:spcPct val="0"/>
        </a:spcBef>
        <a:spcAft>
          <a:spcPct val="0"/>
        </a:spcAft>
        <a:defRPr sz="4400">
          <a:solidFill>
            <a:schemeClr val="tx1"/>
          </a:solidFill>
          <a:latin typeface="Calibri" pitchFamily="34" charset="0"/>
        </a:defRPr>
      </a:lvl6pPr>
      <a:lvl7pPr marL="914400" algn="l" rtl="0" fontAlgn="base">
        <a:lnSpc>
          <a:spcPct val="90000"/>
        </a:lnSpc>
        <a:spcBef>
          <a:spcPct val="0"/>
        </a:spcBef>
        <a:spcAft>
          <a:spcPct val="0"/>
        </a:spcAft>
        <a:defRPr sz="4400">
          <a:solidFill>
            <a:schemeClr val="tx1"/>
          </a:solidFill>
          <a:latin typeface="Calibri" pitchFamily="34" charset="0"/>
        </a:defRPr>
      </a:lvl7pPr>
      <a:lvl8pPr marL="1371600" algn="l" rtl="0" fontAlgn="base">
        <a:lnSpc>
          <a:spcPct val="90000"/>
        </a:lnSpc>
        <a:spcBef>
          <a:spcPct val="0"/>
        </a:spcBef>
        <a:spcAft>
          <a:spcPct val="0"/>
        </a:spcAft>
        <a:defRPr sz="4400">
          <a:solidFill>
            <a:schemeClr val="tx1"/>
          </a:solidFill>
          <a:latin typeface="Calibri" pitchFamily="34" charset="0"/>
        </a:defRPr>
      </a:lvl8pPr>
      <a:lvl9pPr marL="1828800" algn="l" rtl="0" fontAlgn="base">
        <a:lnSpc>
          <a:spcPct val="90000"/>
        </a:lnSpc>
        <a:spcBef>
          <a:spcPct val="0"/>
        </a:spcBef>
        <a:spcAft>
          <a:spcPct val="0"/>
        </a:spcAft>
        <a:defRPr sz="4400">
          <a:solidFill>
            <a:schemeClr val="tx1"/>
          </a:solidFill>
          <a:latin typeface="Calibri" pitchFamily="34" charset="0"/>
        </a:defRPr>
      </a:lvl9pPr>
    </p:titleStyle>
    <p:bodyStyle>
      <a:lvl1pPr marL="228600" indent="-182563" algn="l" rtl="0" fontAlgn="base">
        <a:lnSpc>
          <a:spcPct val="90000"/>
        </a:lnSpc>
        <a:spcBef>
          <a:spcPts val="1400"/>
        </a:spcBef>
        <a:spcAft>
          <a:spcPct val="0"/>
        </a:spcAft>
        <a:buClr>
          <a:schemeClr val="tx1"/>
        </a:buClr>
        <a:buSzPct val="80000"/>
        <a:buFont typeface="Corbel" pitchFamily="34" charset="0"/>
        <a:buChar char="•"/>
        <a:defRPr sz="2200" kern="1200">
          <a:solidFill>
            <a:schemeClr val="tx1"/>
          </a:solidFill>
          <a:latin typeface="+mn-lt"/>
          <a:ea typeface="+mn-ea"/>
          <a:cs typeface="+mn-cs"/>
        </a:defRPr>
      </a:lvl1pPr>
      <a:lvl2pPr marL="457200" indent="-182563" algn="l" rtl="0" fontAlgn="base">
        <a:lnSpc>
          <a:spcPct val="90000"/>
        </a:lnSpc>
        <a:spcBef>
          <a:spcPts val="200"/>
        </a:spcBef>
        <a:spcAft>
          <a:spcPts val="400"/>
        </a:spcAft>
        <a:buClr>
          <a:schemeClr val="tx1"/>
        </a:buClr>
        <a:buSzPct val="80000"/>
        <a:buFont typeface="Corbel" pitchFamily="34" charset="0"/>
        <a:buChar char="•"/>
        <a:defRPr sz="2000" kern="1200">
          <a:solidFill>
            <a:schemeClr val="tx1"/>
          </a:solidFill>
          <a:latin typeface="+mn-lt"/>
          <a:ea typeface="+mn-ea"/>
          <a:cs typeface="+mn-cs"/>
        </a:defRPr>
      </a:lvl2pPr>
      <a:lvl3pPr marL="730250" indent="-182563" algn="l" rtl="0" fontAlgn="base">
        <a:lnSpc>
          <a:spcPct val="90000"/>
        </a:lnSpc>
        <a:spcBef>
          <a:spcPts val="200"/>
        </a:spcBef>
        <a:spcAft>
          <a:spcPts val="400"/>
        </a:spcAft>
        <a:buClr>
          <a:schemeClr val="tx1"/>
        </a:buClr>
        <a:buSzPct val="80000"/>
        <a:buFont typeface="Corbel" pitchFamily="34" charset="0"/>
        <a:buChar char="•"/>
        <a:defRPr kern="1200">
          <a:solidFill>
            <a:schemeClr val="tx1"/>
          </a:solidFill>
          <a:latin typeface="+mn-lt"/>
          <a:ea typeface="+mn-ea"/>
          <a:cs typeface="+mn-cs"/>
        </a:defRPr>
      </a:lvl3pPr>
      <a:lvl4pPr marL="1004888" indent="-182563" algn="l" rtl="0" fontAlgn="base">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4pPr>
      <a:lvl5pPr marL="1279525" indent="-182563" algn="l" rtl="0" fontAlgn="base">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hyperlink" Target="https://www.google.co.in/" TargetMode="Externa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8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hyperlink" Target="https://nmap.org/" TargetMode="External"/><Relationship Id="rId2" Type="http://schemas.openxmlformats.org/officeDocument/2006/relationships/hyperlink" Target="https://www.w3schools.com/cybersecurity/" TargetMode="External"/><Relationship Id="rId1" Type="http://schemas.openxmlformats.org/officeDocument/2006/relationships/slideLayout" Target="../slideLayouts/slideLayout2.xml"/><Relationship Id="rId6" Type="http://schemas.openxmlformats.org/officeDocument/2006/relationships/hyperlink" Target="https://www.exploit-db.com/google-hacking-database" TargetMode="External"/><Relationship Id="rId5" Type="http://schemas.openxmlformats.org/officeDocument/2006/relationships/hyperlink" Target="https://cirt.net/Nikto2" TargetMode="External"/><Relationship Id="rId4" Type="http://schemas.openxmlformats.org/officeDocument/2006/relationships/hyperlink" Target="http://sqlmap.org/" TargetMode="Externa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497138" y="1319213"/>
            <a:ext cx="7197725" cy="2420937"/>
          </a:xfrm>
        </p:spPr>
        <p:txBody>
          <a:bodyPr rtlCol="0"/>
          <a:lstStyle/>
          <a:p>
            <a:pPr fontAlgn="auto">
              <a:spcAft>
                <a:spcPts val="0"/>
              </a:spcAft>
              <a:defRPr/>
            </a:pPr>
            <a:r>
              <a:rPr lang="en-US" sz="4400"/>
              <a:t>VULNERABILITY ASSESSMENT OF LIFESTYLE STORE</a:t>
            </a:r>
            <a:endParaRPr lang="en-US" sz="4400" dirty="0"/>
          </a:p>
        </p:txBody>
      </p:sp>
      <p:sp>
        <p:nvSpPr>
          <p:cNvPr id="4099" name="Subtitle 2"/>
          <p:cNvSpPr>
            <a:spLocks noGrp="1"/>
          </p:cNvSpPr>
          <p:nvPr>
            <p:ph type="subTitle" idx="1"/>
          </p:nvPr>
        </p:nvSpPr>
        <p:spPr>
          <a:xfrm>
            <a:off x="2497138" y="4000500"/>
            <a:ext cx="7197725" cy="1404938"/>
          </a:xfrm>
        </p:spPr>
        <p:txBody>
          <a:bodyPr/>
          <a:lstStyle/>
          <a:p>
            <a:r>
              <a:rPr lang="en-US"/>
              <a:t>Detailed Developer Report</a:t>
            </a:r>
          </a:p>
        </p:txBody>
      </p:sp>
      <p:pic>
        <p:nvPicPr>
          <p:cNvPr id="4100" name="Google Shape;90;p14" descr="https://internshala.com/static/images/common/internshala_logo.png"/>
          <p:cNvPicPr preferRelativeResize="0">
            <a:picLocks noChangeAspect="1" noChangeArrowheads="1"/>
          </p:cNvPicPr>
          <p:nvPr/>
        </p:nvPicPr>
        <p:blipFill>
          <a:blip r:embed="rId2" cstate="print"/>
          <a:srcRect/>
          <a:stretch>
            <a:fillRect/>
          </a:stretch>
        </p:blipFill>
        <p:spPr bwMode="auto">
          <a:xfrm>
            <a:off x="3525838" y="369888"/>
            <a:ext cx="4762500" cy="1638300"/>
          </a:xfrm>
          <a:prstGeom prst="rect">
            <a:avLst/>
          </a:prstGeom>
          <a:noFill/>
          <a:ln w="9525">
            <a:noFill/>
            <a:miter lim="800000"/>
            <a:headEnd/>
            <a:tailEnd/>
          </a:ln>
        </p:spPr>
      </p:pic>
      <p:sp>
        <p:nvSpPr>
          <p:cNvPr id="4101" name="TextBox 4"/>
          <p:cNvSpPr txBox="1">
            <a:spLocks noChangeArrowheads="1"/>
          </p:cNvSpPr>
          <p:nvPr/>
        </p:nvSpPr>
        <p:spPr bwMode="auto">
          <a:xfrm>
            <a:off x="7866063" y="5980113"/>
            <a:ext cx="3835400" cy="646112"/>
          </a:xfrm>
          <a:prstGeom prst="rect">
            <a:avLst/>
          </a:prstGeom>
          <a:noFill/>
          <a:ln w="9525">
            <a:noFill/>
            <a:miter lim="800000"/>
            <a:headEnd/>
            <a:tailEnd/>
          </a:ln>
        </p:spPr>
        <p:txBody>
          <a:bodyPr>
            <a:spAutoFit/>
          </a:bodyPr>
          <a:lstStyle/>
          <a:p>
            <a:r>
              <a:rPr lang="en-IN">
                <a:latin typeface="Calibri" pitchFamily="34" charset="0"/>
              </a:rPr>
              <a:t>Prepased and Presented By : VARSSHNEYU DAS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1173163" y="369888"/>
            <a:ext cx="9875837" cy="1355725"/>
          </a:xfrm>
        </p:spPr>
        <p:txBody>
          <a:bodyPr/>
          <a:lstStyle/>
          <a:p>
            <a:r>
              <a:rPr lang="en-IN" sz="4000"/>
              <a:t>Observation:</a:t>
            </a:r>
          </a:p>
        </p:txBody>
      </p:sp>
      <p:sp>
        <p:nvSpPr>
          <p:cNvPr id="13315" name="Content Placeholder 2"/>
          <p:cNvSpPr>
            <a:spLocks noGrp="1"/>
          </p:cNvSpPr>
          <p:nvPr>
            <p:ph idx="1"/>
          </p:nvPr>
        </p:nvSpPr>
        <p:spPr>
          <a:xfrm>
            <a:off x="1143000" y="1409700"/>
            <a:ext cx="9872663" cy="4038600"/>
          </a:xfrm>
        </p:spPr>
        <p:txBody>
          <a:bodyPr/>
          <a:lstStyle/>
          <a:p>
            <a:r>
              <a:rPr lang="en-IN"/>
              <a:t>I used </a:t>
            </a:r>
            <a:r>
              <a:rPr lang="en-US" sz="2400">
                <a:solidFill>
                  <a:srgbClr val="000000"/>
                </a:solidFill>
                <a:cs typeface="Calibri" pitchFamily="34" charset="0"/>
                <a:sym typeface="Calibri" pitchFamily="34" charset="0"/>
              </a:rPr>
              <a:t>site: internshala.com lifestyle store</a:t>
            </a:r>
            <a:r>
              <a:rPr lang="en-IN" sz="2400">
                <a:solidFill>
                  <a:srgbClr val="000000"/>
                </a:solidFill>
                <a:cs typeface="Calibri" pitchFamily="34" charset="0"/>
                <a:sym typeface="Calibri" pitchFamily="34" charset="0"/>
              </a:rPr>
              <a:t> and </a:t>
            </a:r>
            <a:r>
              <a:rPr lang="en-US" sz="2400">
                <a:solidFill>
                  <a:srgbClr val="000000"/>
                </a:solidFill>
                <a:cs typeface="Calibri" pitchFamily="34" charset="0"/>
                <a:sym typeface="Calibri" pitchFamily="34" charset="0"/>
              </a:rPr>
              <a:t>intitie: index of ethical hacking internshala </a:t>
            </a:r>
            <a:r>
              <a:rPr lang="en-IN" sz="2400">
                <a:solidFill>
                  <a:srgbClr val="000000"/>
                </a:solidFill>
                <a:cs typeface="Calibri" pitchFamily="34" charset="0"/>
                <a:sym typeface="Calibri" pitchFamily="34" charset="0"/>
              </a:rPr>
              <a:t> to retrieve data</a:t>
            </a:r>
            <a:endParaRPr lang="en-US" sz="2400">
              <a:solidFill>
                <a:srgbClr val="000000"/>
              </a:solidFill>
              <a:cs typeface="Calibri" pitchFamily="34" charset="0"/>
              <a:sym typeface="Calibri" pitchFamily="34" charset="0"/>
            </a:endParaRPr>
          </a:p>
        </p:txBody>
      </p:sp>
      <p:pic>
        <p:nvPicPr>
          <p:cNvPr id="13316" name="Picture 8"/>
          <p:cNvPicPr>
            <a:picLocks noChangeAspect="1"/>
          </p:cNvPicPr>
          <p:nvPr/>
        </p:nvPicPr>
        <p:blipFill>
          <a:blip r:embed="rId2" cstate="print"/>
          <a:srcRect/>
          <a:stretch>
            <a:fillRect/>
          </a:stretch>
        </p:blipFill>
        <p:spPr bwMode="auto">
          <a:xfrm>
            <a:off x="1319213" y="2227263"/>
            <a:ext cx="9872662" cy="4148137"/>
          </a:xfrm>
          <a:prstGeom prst="rect">
            <a:avLst/>
          </a:prstGeom>
          <a:noFill/>
          <a:ln w="9525">
            <a:noFill/>
            <a:miter lim="800000"/>
            <a:headEnd/>
            <a:tailEnd/>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1176338" y="328613"/>
            <a:ext cx="9875837" cy="1357312"/>
          </a:xfrm>
        </p:spPr>
        <p:txBody>
          <a:bodyPr/>
          <a:lstStyle/>
          <a:p>
            <a:r>
              <a:rPr lang="en-IN"/>
              <a:t>Observation:</a:t>
            </a:r>
          </a:p>
        </p:txBody>
      </p:sp>
      <p:sp>
        <p:nvSpPr>
          <p:cNvPr id="14339" name="Content Placeholder 2"/>
          <p:cNvSpPr>
            <a:spLocks noGrp="1"/>
          </p:cNvSpPr>
          <p:nvPr>
            <p:ph idx="1"/>
          </p:nvPr>
        </p:nvSpPr>
        <p:spPr>
          <a:xfrm>
            <a:off x="1143000" y="1533525"/>
            <a:ext cx="9872663" cy="4038600"/>
          </a:xfrm>
        </p:spPr>
        <p:txBody>
          <a:bodyPr/>
          <a:lstStyle/>
          <a:p>
            <a:r>
              <a:rPr lang="en-US"/>
              <a:t>The target application or IP did not </a:t>
            </a:r>
            <a:r>
              <a:rPr lang="en-US" b="1"/>
              <a:t>return any sensitive results </a:t>
            </a:r>
            <a:r>
              <a:rPr lang="en-US"/>
              <a:t>for the above queries in search engine listings. Either:</a:t>
            </a:r>
            <a:br>
              <a:rPr lang="en-US"/>
            </a:br>
            <a:br>
              <a:rPr lang="en-US"/>
            </a:br>
            <a:r>
              <a:rPr lang="en-US"/>
              <a:t>- The site is not indexed by Google, or</a:t>
            </a:r>
            <a:br>
              <a:rPr lang="en-US"/>
            </a:br>
            <a:r>
              <a:rPr lang="en-US"/>
              <a:t>- Or no sensitive files or endpoints are exposed via search</a:t>
            </a:r>
          </a:p>
          <a:p>
            <a:endParaRPr lang="en-US"/>
          </a:p>
          <a:p>
            <a:r>
              <a:rPr lang="en-US"/>
              <a:t>This indicates that the site is either not </a:t>
            </a:r>
            <a:r>
              <a:rPr lang="en-US" b="1"/>
              <a:t>publicly exposed</a:t>
            </a:r>
            <a:r>
              <a:rPr lang="en-US"/>
              <a:t>, or has implemented </a:t>
            </a:r>
            <a:r>
              <a:rPr lang="en-US" b="1"/>
              <a:t>basic protections</a:t>
            </a:r>
            <a:r>
              <a:rPr lang="en-US"/>
              <a:t> against passive reconnaissance through search engines.</a:t>
            </a:r>
            <a:endParaRPr lang="en-IN"/>
          </a:p>
        </p:txBody>
      </p:sp>
      <p:sp>
        <p:nvSpPr>
          <p:cNvPr id="14340" name="Title 1"/>
          <p:cNvSpPr txBox="1">
            <a:spLocks/>
          </p:cNvSpPr>
          <p:nvPr/>
        </p:nvSpPr>
        <p:spPr bwMode="auto">
          <a:xfrm>
            <a:off x="1116013" y="4297363"/>
            <a:ext cx="9875837" cy="1357312"/>
          </a:xfrm>
          <a:prstGeom prst="rect">
            <a:avLst/>
          </a:prstGeom>
          <a:noFill/>
          <a:ln w="9525">
            <a:noFill/>
            <a:miter lim="800000"/>
            <a:headEnd/>
            <a:tailEnd/>
          </a:ln>
        </p:spPr>
        <p:txBody>
          <a:bodyPr anchor="ctr"/>
          <a:lstStyle/>
          <a:p>
            <a:pPr defTabSz="914400">
              <a:lnSpc>
                <a:spcPct val="90000"/>
              </a:lnSpc>
            </a:pPr>
            <a:r>
              <a:rPr lang="en-IN" sz="4400">
                <a:latin typeface="Calibri" pitchFamily="34" charset="0"/>
              </a:rPr>
              <a:t>Result:</a:t>
            </a:r>
          </a:p>
        </p:txBody>
      </p:sp>
      <p:sp>
        <p:nvSpPr>
          <p:cNvPr id="6" name="Content Placeholder 2"/>
          <p:cNvSpPr txBox="1">
            <a:spLocks/>
          </p:cNvSpPr>
          <p:nvPr/>
        </p:nvSpPr>
        <p:spPr>
          <a:xfrm>
            <a:off x="1176338" y="5572125"/>
            <a:ext cx="9872662" cy="1203325"/>
          </a:xfrm>
          <a:prstGeom prst="rect">
            <a:avLst/>
          </a:prstGeom>
        </p:spPr>
        <p:txBody>
          <a:bodyPr>
            <a:normAutofit/>
          </a:bodyPr>
          <a:lstStyle>
            <a:lvl1pPr marL="228600" indent="-182880" algn="l" defTabSz="914400" rtl="0" eaLnBrk="1" latinLnBrk="0" hangingPunct="1">
              <a:lnSpc>
                <a:spcPct val="90000"/>
              </a:lnSpc>
              <a:spcBef>
                <a:spcPts val="1400"/>
              </a:spcBef>
              <a:buClr>
                <a:schemeClr val="tx1"/>
              </a:buClr>
              <a:buSzPct val="80000"/>
              <a:buFont typeface="Corbel" pitchFamily="34" charset="0"/>
              <a:buChar char="•"/>
              <a:defRPr sz="2200" kern="1200">
                <a:solidFill>
                  <a:schemeClr val="tx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tx1"/>
              </a:buClr>
              <a:buSzPct val="80000"/>
              <a:buFont typeface="Corbel" pitchFamily="34" charset="0"/>
              <a:buChar char="•"/>
              <a:defRPr sz="2000" kern="1200">
                <a:solidFill>
                  <a:schemeClr val="tx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tx1"/>
              </a:buClr>
              <a:buSzPct val="80000"/>
              <a:buFont typeface="Corbel" pitchFamily="34" charset="0"/>
              <a:buChar char="•"/>
              <a:defRPr sz="1800" kern="1200">
                <a:solidFill>
                  <a:schemeClr val="tx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9pPr>
          </a:lstStyle>
          <a:p>
            <a:pPr fontAlgn="auto">
              <a:spcAft>
                <a:spcPts val="0"/>
              </a:spcAft>
              <a:defRPr/>
            </a:pPr>
            <a:r>
              <a:rPr lang="en-US"/>
              <a:t> No vulnerable files, directories, or administrative panels were discovered via Google Dorking.</a:t>
            </a:r>
          </a:p>
          <a:p>
            <a:pPr marL="45720" indent="0" fontAlgn="auto">
              <a:spcAft>
                <a:spcPts val="0"/>
              </a:spcAft>
              <a:buFont typeface="Corbel" pitchFamily="34" charset="0"/>
              <a:buNone/>
              <a:defRPr/>
            </a:pPr>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a:lstStyle/>
          <a:p>
            <a:r>
              <a:rPr lang="en-IN"/>
              <a:t>Recommendation:</a:t>
            </a:r>
          </a:p>
        </p:txBody>
      </p:sp>
      <p:sp>
        <p:nvSpPr>
          <p:cNvPr id="15363" name="Content Placeholder 2"/>
          <p:cNvSpPr>
            <a:spLocks noGrp="1"/>
          </p:cNvSpPr>
          <p:nvPr>
            <p:ph idx="1"/>
          </p:nvPr>
        </p:nvSpPr>
        <p:spPr/>
        <p:txBody>
          <a:bodyPr/>
          <a:lstStyle/>
          <a:p>
            <a:r>
              <a:rPr lang="en-US"/>
              <a:t>Even though this test was unsuccessful, it is still recommended that the target website:</a:t>
            </a:r>
            <a:br>
              <a:rPr lang="en-US"/>
            </a:br>
            <a:br>
              <a:rPr lang="en-US"/>
            </a:br>
            <a:r>
              <a:rPr lang="en-US"/>
              <a:t>- Continues using `robots.txt` and `X-Robots-Tag` headers to block indexing of sensitive paths</a:t>
            </a:r>
            <a:br>
              <a:rPr lang="en-US"/>
            </a:br>
            <a:br>
              <a:rPr lang="en-US"/>
            </a:br>
            <a:r>
              <a:rPr lang="en-US"/>
              <a:t>- Ensures that no confidential data is exposed through URLs or public directories</a:t>
            </a:r>
            <a:br>
              <a:rPr lang="en-US"/>
            </a:br>
            <a:br>
              <a:rPr lang="en-US"/>
            </a:br>
            <a:r>
              <a:rPr lang="en-US"/>
              <a:t>- Regularly reviews what is crawlable via Google using `site:domain.com` search queries</a:t>
            </a:r>
            <a:endParaRPr lang="en-IN"/>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p:txBody>
          <a:bodyPr/>
          <a:lstStyle/>
          <a:p>
            <a:r>
              <a:rPr lang="en-IN"/>
              <a:t>2. WhoIs</a:t>
            </a:r>
          </a:p>
        </p:txBody>
      </p:sp>
      <p:sp>
        <p:nvSpPr>
          <p:cNvPr id="16387" name="Content Placeholder 2"/>
          <p:cNvSpPr>
            <a:spLocks noGrp="1"/>
          </p:cNvSpPr>
          <p:nvPr>
            <p:ph idx="1"/>
          </p:nvPr>
        </p:nvSpPr>
        <p:spPr/>
        <p:txBody>
          <a:bodyPr/>
          <a:lstStyle/>
          <a:p>
            <a:endParaRPr lang="en-IN"/>
          </a:p>
        </p:txBody>
      </p:sp>
      <p:graphicFrame>
        <p:nvGraphicFramePr>
          <p:cNvPr id="4" name="Table 8"/>
          <p:cNvGraphicFramePr>
            <a:graphicFrameLocks/>
          </p:cNvGraphicFramePr>
          <p:nvPr/>
        </p:nvGraphicFramePr>
        <p:xfrm>
          <a:off x="1143000" y="1628775"/>
          <a:ext cx="9872663" cy="371475"/>
        </p:xfrm>
        <a:graphic>
          <a:graphicData uri="http://schemas.openxmlformats.org/drawingml/2006/table">
            <a:tbl>
              <a:tblPr firstRow="1" bandRow="1">
                <a:tableStyleId>{00A15C55-8517-42AA-B614-E9B94910E393}</a:tableStyleId>
              </a:tblPr>
              <a:tblGrid>
                <a:gridCol w="9872663">
                  <a:extLst>
                    <a:ext uri="{9D8B030D-6E8A-4147-A177-3AD203B41FA5}">
                      <a16:colId xmlns:a16="http://schemas.microsoft.com/office/drawing/2014/main" val="20000"/>
                    </a:ext>
                  </a:extLst>
                </a:gridCol>
              </a:tblGrid>
              <a:tr h="37084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graphicFrame>
        <p:nvGraphicFramePr>
          <p:cNvPr id="5" name="Table 9"/>
          <p:cNvGraphicFramePr>
            <a:graphicFrameLocks noGrp="1"/>
          </p:cNvGraphicFramePr>
          <p:nvPr/>
        </p:nvGraphicFramePr>
        <p:xfrm>
          <a:off x="1143000" y="2000250"/>
          <a:ext cx="9872663" cy="3933825"/>
        </p:xfrm>
        <a:graphic>
          <a:graphicData uri="http://schemas.openxmlformats.org/drawingml/2006/table">
            <a:tbl>
              <a:tblPr firstRow="1" bandRow="1">
                <a:tableStyleId>{5C22544A-7EE6-4342-B048-85BDC9FD1C3A}</a:tableStyleId>
              </a:tblPr>
              <a:tblGrid>
                <a:gridCol w="2003613">
                  <a:extLst>
                    <a:ext uri="{9D8B030D-6E8A-4147-A177-3AD203B41FA5}">
                      <a16:colId xmlns:a16="http://schemas.microsoft.com/office/drawing/2014/main" val="20000"/>
                    </a:ext>
                  </a:extLst>
                </a:gridCol>
                <a:gridCol w="7869051">
                  <a:extLst>
                    <a:ext uri="{9D8B030D-6E8A-4147-A177-3AD203B41FA5}">
                      <a16:colId xmlns:a16="http://schemas.microsoft.com/office/drawing/2014/main" val="20001"/>
                    </a:ext>
                  </a:extLst>
                </a:gridCol>
              </a:tblGrid>
              <a:tr h="3934460">
                <a:tc>
                  <a:txBody>
                    <a:bodyPr/>
                    <a:lstStyle/>
                    <a:p>
                      <a:pPr algn="ctr"/>
                      <a:endParaRPr lang="en-US"/>
                    </a:p>
                    <a:p>
                      <a:pPr algn="ctr"/>
                      <a:endParaRPr lang="en-US"/>
                    </a:p>
                    <a:p>
                      <a:pPr algn="ctr"/>
                      <a:endParaRPr lang="en-US"/>
                    </a:p>
                    <a:p>
                      <a:pPr algn="ctr"/>
                      <a:endParaRPr lang="en-US" dirty="0"/>
                    </a:p>
                    <a:p>
                      <a:pPr algn="ctr"/>
                      <a:endParaRPr lang="en-US" dirty="0"/>
                    </a:p>
                    <a:p>
                      <a:pPr algn="ctr"/>
                      <a:endParaRPr lang="en-US" dirty="0">
                        <a:solidFill>
                          <a:schemeClr val="tx1"/>
                        </a:solidFill>
                      </a:endParaRPr>
                    </a:p>
                    <a:p>
                      <a:pPr algn="ctr"/>
                      <a:r>
                        <a:rPr lang="en-US">
                          <a:solidFill>
                            <a:schemeClr val="tx1"/>
                          </a:solidFill>
                        </a:rPr>
                        <a:t>WhoIs</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a:solidFill>
                          <a:schemeClr val="dk1"/>
                        </a:solidFill>
                        <a:latin typeface="+mn-lt"/>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a:solidFill>
                            <a:schemeClr val="dk1"/>
                          </a:solidFill>
                          <a:latin typeface="+mn-lt"/>
                          <a:ea typeface="Calibri"/>
                          <a:cs typeface="Calibri"/>
                          <a:sym typeface="Calibri"/>
                        </a:rPr>
                        <a:t>To identify open ports and running services on the target host to determine potential attack vectors and exposed services.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b="1">
                          <a:solidFill>
                            <a:schemeClr val="dk1"/>
                          </a:solidFill>
                          <a:latin typeface="Calibri"/>
                          <a:ea typeface="Calibri"/>
                          <a:cs typeface="Calibri"/>
                          <a:sym typeface="Calibri"/>
                        </a:rPr>
                        <a:t>Search Query:</a:t>
                      </a:r>
                    </a:p>
                    <a:p>
                      <a:pPr marL="0" marR="0" lvl="0" indent="0" algn="l" rtl="0">
                        <a:spcBef>
                          <a:spcPts val="0"/>
                        </a:spcBef>
                        <a:spcAft>
                          <a:spcPts val="0"/>
                        </a:spcAft>
                        <a:buNone/>
                      </a:pPr>
                      <a:endParaRPr lang="en-US" sz="1800" b="0" i="0" u="none" strike="noStrike" dirty="0">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300"/>
                        <a:buFont typeface="Arial"/>
                        <a:buNone/>
                      </a:pPr>
                      <a:r>
                        <a:rPr lang="en-US" sz="1800" b="0" i="0" u="none" strike="noStrike">
                          <a:solidFill>
                            <a:schemeClr val="dk1"/>
                          </a:solidFill>
                          <a:latin typeface="+mn-lt"/>
                          <a:ea typeface="Calibri"/>
                          <a:cs typeface="Calibri"/>
                          <a:sym typeface="Calibri"/>
                        </a:rPr>
                        <a:t>Lifestyle store</a:t>
                      </a:r>
                    </a:p>
                    <a:p>
                      <a:pPr marL="0" marR="0" lvl="0" indent="0" algn="l" rtl="0">
                        <a:spcBef>
                          <a:spcPts val="0"/>
                        </a:spcBef>
                        <a:spcAft>
                          <a:spcPts val="0"/>
                        </a:spcAft>
                        <a:buClr>
                          <a:schemeClr val="dk1"/>
                        </a:buClr>
                        <a:buSzPts val="1300"/>
                        <a:buFont typeface="Arial"/>
                        <a:buNone/>
                      </a:pPr>
                      <a:endParaRPr lang="en-US" sz="1800" b="0" i="0" u="none" strike="noStrik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300"/>
                        <a:buFont typeface="Arial"/>
                        <a:buNone/>
                      </a:pPr>
                      <a:r>
                        <a:rPr lang="en-US" sz="1800" b="1">
                          <a:solidFill>
                            <a:schemeClr val="dk1"/>
                          </a:solidFill>
                          <a:latin typeface="+mn-lt"/>
                          <a:ea typeface="Calibri"/>
                          <a:cs typeface="Calibri"/>
                          <a:sym typeface="Calibri"/>
                        </a:rPr>
                        <a:t>Inference: </a:t>
                      </a:r>
                    </a:p>
                    <a:p>
                      <a:pPr marL="0" marR="0" lvl="0" indent="0" algn="l" rtl="0">
                        <a:lnSpc>
                          <a:spcPct val="100000"/>
                        </a:lnSpc>
                        <a:spcBef>
                          <a:spcPts val="0"/>
                        </a:spcBef>
                        <a:spcAft>
                          <a:spcPts val="0"/>
                        </a:spcAft>
                        <a:buClr>
                          <a:schemeClr val="dk1"/>
                        </a:buClr>
                        <a:buSzPts val="1300"/>
                        <a:buFont typeface="Arial"/>
                        <a:buNone/>
                      </a:pPr>
                      <a:endParaRPr lang="en-US" sz="1800" b="1">
                        <a:solidFill>
                          <a:schemeClr val="dk1"/>
                        </a:solidFill>
                        <a:latin typeface="+mn-lt"/>
                        <a:ea typeface="Calibri"/>
                        <a:cs typeface="Calibri"/>
                        <a:sym typeface="Calibri"/>
                      </a:endParaRPr>
                    </a:p>
                    <a:p>
                      <a:pPr marL="0" marR="0" lvl="0" indent="0" algn="l" rtl="0">
                        <a:lnSpc>
                          <a:spcPct val="100000"/>
                        </a:lnSpc>
                        <a:spcBef>
                          <a:spcPts val="0"/>
                        </a:spcBef>
                        <a:spcAft>
                          <a:spcPts val="0"/>
                        </a:spcAft>
                        <a:buClr>
                          <a:schemeClr val="dk1"/>
                        </a:buClr>
                        <a:buSzPts val="1300"/>
                        <a:buFont typeface="Arial"/>
                        <a:buNone/>
                      </a:pPr>
                      <a:r>
                        <a:rPr lang="en-US" sz="1800" b="0">
                          <a:solidFill>
                            <a:schemeClr val="dk1"/>
                          </a:solidFill>
                          <a:latin typeface="+mn-lt"/>
                          <a:ea typeface="Calibri"/>
                          <a:cs typeface="Calibri"/>
                          <a:sym typeface="Calibri"/>
                        </a:rPr>
                        <a:t>No specific owner, registrar, or administrative contact details could be retrieved.</a:t>
                      </a:r>
                      <a:endParaRPr lang="en-US" sz="1800" b="0" dirty="0">
                        <a:solidFill>
                          <a:schemeClr val="dk1"/>
                        </a:solidFill>
                        <a:latin typeface="Calibri"/>
                        <a:ea typeface="Calibri"/>
                        <a:cs typeface="Calibri"/>
                        <a:sym typeface="Calibri"/>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a:xfrm>
            <a:off x="1139825" y="328613"/>
            <a:ext cx="9875838" cy="1355725"/>
          </a:xfrm>
        </p:spPr>
        <p:txBody>
          <a:bodyPr/>
          <a:lstStyle/>
          <a:p>
            <a:r>
              <a:rPr lang="en-IN"/>
              <a:t>Observation:</a:t>
            </a:r>
          </a:p>
        </p:txBody>
      </p:sp>
      <p:sp>
        <p:nvSpPr>
          <p:cNvPr id="17411" name="Content Placeholder 2"/>
          <p:cNvSpPr>
            <a:spLocks noGrp="1"/>
          </p:cNvSpPr>
          <p:nvPr>
            <p:ph idx="1"/>
          </p:nvPr>
        </p:nvSpPr>
        <p:spPr>
          <a:xfrm>
            <a:off x="1143000" y="1720850"/>
            <a:ext cx="9872663" cy="4038600"/>
          </a:xfrm>
        </p:spPr>
        <p:txBody>
          <a:bodyPr/>
          <a:lstStyle/>
          <a:p>
            <a:r>
              <a:rPr lang="en-IN"/>
              <a:t>I searched for “Lifestyle Store” in WhoIs Lookup.</a:t>
            </a:r>
          </a:p>
        </p:txBody>
      </p:sp>
      <p:pic>
        <p:nvPicPr>
          <p:cNvPr id="17412" name="Picture 8"/>
          <p:cNvPicPr>
            <a:picLocks noChangeAspect="1"/>
          </p:cNvPicPr>
          <p:nvPr/>
        </p:nvPicPr>
        <p:blipFill>
          <a:blip r:embed="rId2" cstate="print"/>
          <a:srcRect/>
          <a:stretch>
            <a:fillRect/>
          </a:stretch>
        </p:blipFill>
        <p:spPr bwMode="auto">
          <a:xfrm>
            <a:off x="1176338" y="2497138"/>
            <a:ext cx="9872662" cy="3570287"/>
          </a:xfrm>
          <a:prstGeom prst="rect">
            <a:avLst/>
          </a:prstGeom>
          <a:noFill/>
          <a:ln w="9525">
            <a:noFill/>
            <a:miter lim="800000"/>
            <a:headEnd/>
            <a:tailEnd/>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a:xfrm>
            <a:off x="1003300" y="222250"/>
            <a:ext cx="9875838" cy="1357313"/>
          </a:xfrm>
        </p:spPr>
        <p:txBody>
          <a:bodyPr/>
          <a:lstStyle/>
          <a:p>
            <a:r>
              <a:rPr lang="en-IN"/>
              <a:t>Observation:</a:t>
            </a:r>
          </a:p>
        </p:txBody>
      </p:sp>
      <p:pic>
        <p:nvPicPr>
          <p:cNvPr id="18435" name="Content Placeholder 10"/>
          <p:cNvPicPr>
            <a:picLocks noGrp="1" noChangeAspect="1"/>
          </p:cNvPicPr>
          <p:nvPr>
            <p:ph idx="1"/>
          </p:nvPr>
        </p:nvPicPr>
        <p:blipFill>
          <a:blip r:embed="rId2" cstate="print"/>
          <a:srcRect/>
          <a:stretch>
            <a:fillRect/>
          </a:stretch>
        </p:blipFill>
        <p:spPr>
          <a:xfrm>
            <a:off x="1019175" y="1395413"/>
            <a:ext cx="5076825" cy="4978400"/>
          </a:xfrm>
          <a:ln>
            <a:solidFill>
              <a:schemeClr val="tx1"/>
            </a:solidFill>
          </a:ln>
        </p:spPr>
      </p:pic>
      <p:pic>
        <p:nvPicPr>
          <p:cNvPr id="18436" name="Picture 12"/>
          <p:cNvPicPr>
            <a:picLocks noChangeAspect="1"/>
          </p:cNvPicPr>
          <p:nvPr/>
        </p:nvPicPr>
        <p:blipFill>
          <a:blip r:embed="rId3" cstate="print"/>
          <a:srcRect/>
          <a:stretch>
            <a:fillRect/>
          </a:stretch>
        </p:blipFill>
        <p:spPr bwMode="auto">
          <a:xfrm>
            <a:off x="6151563" y="1395413"/>
            <a:ext cx="5133975" cy="2522537"/>
          </a:xfrm>
          <a:prstGeom prst="rect">
            <a:avLst/>
          </a:prstGeom>
          <a:noFill/>
          <a:ln w="9525">
            <a:solidFill>
              <a:schemeClr val="tx1"/>
            </a:solidFill>
            <a:miter lim="800000"/>
            <a:headEnd/>
            <a:tailEnd/>
          </a:ln>
        </p:spPr>
      </p:pic>
      <p:pic>
        <p:nvPicPr>
          <p:cNvPr id="18437" name="Picture 14"/>
          <p:cNvPicPr>
            <a:picLocks noChangeAspect="1"/>
          </p:cNvPicPr>
          <p:nvPr/>
        </p:nvPicPr>
        <p:blipFill>
          <a:blip r:embed="rId4" cstate="print"/>
          <a:srcRect/>
          <a:stretch>
            <a:fillRect/>
          </a:stretch>
        </p:blipFill>
        <p:spPr bwMode="auto">
          <a:xfrm>
            <a:off x="6151563" y="3917950"/>
            <a:ext cx="5133975" cy="2455863"/>
          </a:xfrm>
          <a:prstGeom prst="rect">
            <a:avLst/>
          </a:prstGeom>
          <a:noFill/>
          <a:ln w="9525">
            <a:solidFill>
              <a:schemeClr val="tx1"/>
            </a:solidFill>
            <a:miter lim="800000"/>
            <a:headEnd/>
            <a:tailEnd/>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a:xfrm>
            <a:off x="1176338" y="531813"/>
            <a:ext cx="9875837" cy="1357312"/>
          </a:xfrm>
        </p:spPr>
        <p:txBody>
          <a:bodyPr/>
          <a:lstStyle/>
          <a:p>
            <a:r>
              <a:rPr lang="en-IN"/>
              <a:t>Observation:</a:t>
            </a:r>
          </a:p>
        </p:txBody>
      </p:sp>
      <p:sp>
        <p:nvSpPr>
          <p:cNvPr id="19459" name="Content Placeholder 2"/>
          <p:cNvSpPr>
            <a:spLocks noGrp="1"/>
          </p:cNvSpPr>
          <p:nvPr>
            <p:ph idx="1"/>
          </p:nvPr>
        </p:nvSpPr>
        <p:spPr>
          <a:xfrm>
            <a:off x="1139825" y="1684338"/>
            <a:ext cx="9872663" cy="4038600"/>
          </a:xfrm>
        </p:spPr>
        <p:txBody>
          <a:bodyPr/>
          <a:lstStyle/>
          <a:p>
            <a:r>
              <a:rPr lang="en-US"/>
              <a:t>The WHOIS lookup returned only basic details associated with a cloud hosting provider (Amazon AWS). No specific domain ownership information, contact details, or organization names were available for this IP.</a:t>
            </a:r>
          </a:p>
          <a:p>
            <a:r>
              <a:rPr lang="en-US"/>
              <a:t>This is common for cloud-hosted infrastructure, where individual clients are protected by the provider’s privacy controls and dynamic IP leasing.</a:t>
            </a:r>
          </a:p>
        </p:txBody>
      </p:sp>
      <p:sp>
        <p:nvSpPr>
          <p:cNvPr id="19460" name="Title 1"/>
          <p:cNvSpPr txBox="1">
            <a:spLocks/>
          </p:cNvSpPr>
          <p:nvPr/>
        </p:nvSpPr>
        <p:spPr bwMode="auto">
          <a:xfrm>
            <a:off x="1138238" y="3602038"/>
            <a:ext cx="9874250" cy="1355725"/>
          </a:xfrm>
          <a:prstGeom prst="rect">
            <a:avLst/>
          </a:prstGeom>
          <a:noFill/>
          <a:ln w="9525">
            <a:noFill/>
            <a:miter lim="800000"/>
            <a:headEnd/>
            <a:tailEnd/>
          </a:ln>
        </p:spPr>
        <p:txBody>
          <a:bodyPr anchor="ctr"/>
          <a:lstStyle/>
          <a:p>
            <a:pPr defTabSz="914400">
              <a:lnSpc>
                <a:spcPct val="90000"/>
              </a:lnSpc>
            </a:pPr>
            <a:r>
              <a:rPr lang="en-IN" sz="4400">
                <a:latin typeface="Calibri" pitchFamily="34" charset="0"/>
              </a:rPr>
              <a:t>Result:</a:t>
            </a:r>
          </a:p>
        </p:txBody>
      </p:sp>
      <p:sp>
        <p:nvSpPr>
          <p:cNvPr id="6" name="Content Placeholder 2"/>
          <p:cNvSpPr txBox="1">
            <a:spLocks/>
          </p:cNvSpPr>
          <p:nvPr/>
        </p:nvSpPr>
        <p:spPr>
          <a:xfrm>
            <a:off x="1176338" y="4784725"/>
            <a:ext cx="9872662" cy="1204913"/>
          </a:xfrm>
          <a:prstGeom prst="rect">
            <a:avLst/>
          </a:prstGeom>
        </p:spPr>
        <p:txBody>
          <a:bodyPr>
            <a:normAutofit lnSpcReduction="10000"/>
          </a:bodyPr>
          <a:lstStyle>
            <a:lvl1pPr marL="228600" indent="-182880" algn="l" defTabSz="914400" rtl="0" eaLnBrk="1" latinLnBrk="0" hangingPunct="1">
              <a:lnSpc>
                <a:spcPct val="90000"/>
              </a:lnSpc>
              <a:spcBef>
                <a:spcPts val="1400"/>
              </a:spcBef>
              <a:buClr>
                <a:schemeClr val="tx1"/>
              </a:buClr>
              <a:buSzPct val="80000"/>
              <a:buFont typeface="Corbel" pitchFamily="34" charset="0"/>
              <a:buChar char="•"/>
              <a:defRPr sz="2200" kern="1200">
                <a:solidFill>
                  <a:schemeClr val="tx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tx1"/>
              </a:buClr>
              <a:buSzPct val="80000"/>
              <a:buFont typeface="Corbel" pitchFamily="34" charset="0"/>
              <a:buChar char="•"/>
              <a:defRPr sz="2000" kern="1200">
                <a:solidFill>
                  <a:schemeClr val="tx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tx1"/>
              </a:buClr>
              <a:buSzPct val="80000"/>
              <a:buFont typeface="Corbel" pitchFamily="34" charset="0"/>
              <a:buChar char="•"/>
              <a:defRPr sz="1800" kern="1200">
                <a:solidFill>
                  <a:schemeClr val="tx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9pPr>
          </a:lstStyle>
          <a:p>
            <a:pPr fontAlgn="auto">
              <a:spcAft>
                <a:spcPts val="0"/>
              </a:spcAft>
              <a:defRPr/>
            </a:pPr>
            <a:r>
              <a:rPr lang="en-US"/>
              <a:t> No sensitive files, directories, or administrative pages were revealed from the advanced Google search queries. The target website appears to have restricted indexing or does not expose misconfigured resources publicly via search engines. This is a positive security indicator.</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p:txBody>
          <a:bodyPr/>
          <a:lstStyle/>
          <a:p>
            <a:r>
              <a:rPr lang="en-IN"/>
              <a:t>Recommendation:</a:t>
            </a:r>
          </a:p>
        </p:txBody>
      </p:sp>
      <p:sp>
        <p:nvSpPr>
          <p:cNvPr id="20483" name="Content Placeholder 2"/>
          <p:cNvSpPr>
            <a:spLocks noGrp="1"/>
          </p:cNvSpPr>
          <p:nvPr>
            <p:ph idx="1"/>
          </p:nvPr>
        </p:nvSpPr>
        <p:spPr/>
        <p:txBody>
          <a:bodyPr/>
          <a:lstStyle/>
          <a:p>
            <a:r>
              <a:rPr lang="en-US"/>
              <a:t>Use WHOIS privacy protection to mask domain ownership details.</a:t>
            </a:r>
          </a:p>
          <a:p>
            <a:r>
              <a:rPr lang="en-US"/>
              <a:t>Avoid registering domains with personal or sensitive contact information.</a:t>
            </a:r>
          </a:p>
          <a:p>
            <a:r>
              <a:rPr lang="en-US"/>
              <a:t>If hosted on cloud infrastructure, ensure reverse DNS records do not leak project or organization names.</a:t>
            </a:r>
          </a:p>
          <a:p>
            <a:r>
              <a:rPr lang="en-US"/>
              <a:t>Regularly audit WHOIS data to ensure no unnecessary information is exposed.</a:t>
            </a:r>
            <a:endParaRPr lang="en-IN"/>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p:txBody>
          <a:bodyPr/>
          <a:lstStyle/>
          <a:p>
            <a:r>
              <a:rPr lang="en-IN" sz="4000"/>
              <a:t>3. NMap</a:t>
            </a:r>
          </a:p>
        </p:txBody>
      </p:sp>
      <p:sp>
        <p:nvSpPr>
          <p:cNvPr id="21507" name="Content Placeholder 2"/>
          <p:cNvSpPr>
            <a:spLocks noGrp="1"/>
          </p:cNvSpPr>
          <p:nvPr>
            <p:ph idx="1"/>
          </p:nvPr>
        </p:nvSpPr>
        <p:spPr/>
        <p:txBody>
          <a:bodyPr/>
          <a:lstStyle/>
          <a:p>
            <a:endParaRPr lang="en-IN"/>
          </a:p>
        </p:txBody>
      </p:sp>
      <p:graphicFrame>
        <p:nvGraphicFramePr>
          <p:cNvPr id="7" name="Table 8"/>
          <p:cNvGraphicFramePr>
            <a:graphicFrameLocks/>
          </p:cNvGraphicFramePr>
          <p:nvPr/>
        </p:nvGraphicFramePr>
        <p:xfrm>
          <a:off x="1143000" y="1628775"/>
          <a:ext cx="9872663" cy="371475"/>
        </p:xfrm>
        <a:graphic>
          <a:graphicData uri="http://schemas.openxmlformats.org/drawingml/2006/table">
            <a:tbl>
              <a:tblPr firstRow="1" bandRow="1">
                <a:tableStyleId>{00A15C55-8517-42AA-B614-E9B94910E393}</a:tableStyleId>
              </a:tblPr>
              <a:tblGrid>
                <a:gridCol w="9872663">
                  <a:extLst>
                    <a:ext uri="{9D8B030D-6E8A-4147-A177-3AD203B41FA5}">
                      <a16:colId xmlns:a16="http://schemas.microsoft.com/office/drawing/2014/main" val="20000"/>
                    </a:ext>
                  </a:extLst>
                </a:gridCol>
              </a:tblGrid>
              <a:tr h="37084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graphicFrame>
        <p:nvGraphicFramePr>
          <p:cNvPr id="8" name="Table 9"/>
          <p:cNvGraphicFramePr>
            <a:graphicFrameLocks noGrp="1"/>
          </p:cNvGraphicFramePr>
          <p:nvPr/>
        </p:nvGraphicFramePr>
        <p:xfrm>
          <a:off x="1143000" y="2000250"/>
          <a:ext cx="9872663" cy="4206875"/>
        </p:xfrm>
        <a:graphic>
          <a:graphicData uri="http://schemas.openxmlformats.org/drawingml/2006/table">
            <a:tbl>
              <a:tblPr firstRow="1" bandRow="1">
                <a:tableStyleId>{5C22544A-7EE6-4342-B048-85BDC9FD1C3A}</a:tableStyleId>
              </a:tblPr>
              <a:tblGrid>
                <a:gridCol w="2003613">
                  <a:extLst>
                    <a:ext uri="{9D8B030D-6E8A-4147-A177-3AD203B41FA5}">
                      <a16:colId xmlns:a16="http://schemas.microsoft.com/office/drawing/2014/main" val="20000"/>
                    </a:ext>
                  </a:extLst>
                </a:gridCol>
                <a:gridCol w="7869051">
                  <a:extLst>
                    <a:ext uri="{9D8B030D-6E8A-4147-A177-3AD203B41FA5}">
                      <a16:colId xmlns:a16="http://schemas.microsoft.com/office/drawing/2014/main" val="20001"/>
                    </a:ext>
                  </a:extLst>
                </a:gridCol>
              </a:tblGrid>
              <a:tr h="3934460">
                <a:tc>
                  <a:txBody>
                    <a:bodyPr/>
                    <a:lstStyle/>
                    <a:p>
                      <a:pPr algn="ctr"/>
                      <a:endParaRPr lang="en-US"/>
                    </a:p>
                    <a:p>
                      <a:pPr algn="ctr"/>
                      <a:endParaRPr lang="en-US"/>
                    </a:p>
                    <a:p>
                      <a:pPr algn="ctr"/>
                      <a:endParaRPr lang="en-US"/>
                    </a:p>
                    <a:p>
                      <a:pPr algn="ctr"/>
                      <a:endParaRPr lang="en-US" dirty="0"/>
                    </a:p>
                    <a:p>
                      <a:pPr algn="ctr"/>
                      <a:endParaRPr lang="en-US" dirty="0"/>
                    </a:p>
                    <a:p>
                      <a:pPr algn="ctr"/>
                      <a:endParaRPr lang="en-US" dirty="0">
                        <a:solidFill>
                          <a:schemeClr val="tx1"/>
                        </a:solidFill>
                      </a:endParaRPr>
                    </a:p>
                    <a:p>
                      <a:pPr algn="ctr"/>
                      <a:r>
                        <a:rPr lang="en-US">
                          <a:solidFill>
                            <a:schemeClr val="tx1"/>
                          </a:solidFill>
                        </a:rPr>
                        <a:t>Nmap</a:t>
                      </a:r>
                    </a:p>
                    <a:p>
                      <a:pPr algn="ctr"/>
                      <a:r>
                        <a:rPr lang="en-US">
                          <a:solidFill>
                            <a:schemeClr val="tx1"/>
                          </a:solidFill>
                        </a:rPr>
                        <a:t>(Severe)</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a:solidFill>
                            <a:schemeClr val="dk1"/>
                          </a:solidFill>
                          <a:latin typeface="+mn-lt"/>
                          <a:ea typeface="Calibri"/>
                          <a:cs typeface="Calibri"/>
                          <a:sym typeface="Calibri"/>
                        </a:rPr>
                        <a:t>To identify open ports and running services on the target host to determine potential attack vectors and exposed services.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b="1">
                          <a:solidFill>
                            <a:schemeClr val="dk1"/>
                          </a:solidFill>
                          <a:latin typeface="Calibri"/>
                          <a:ea typeface="Calibri"/>
                          <a:cs typeface="Calibri"/>
                          <a:sym typeface="Calibri"/>
                        </a:rPr>
                        <a:t>Command used:</a:t>
                      </a:r>
                    </a:p>
                    <a:p>
                      <a:pPr marL="285750" marR="0" lvl="0" indent="-285750" algn="l" rtl="0">
                        <a:spcBef>
                          <a:spcPts val="0"/>
                        </a:spcBef>
                        <a:spcAft>
                          <a:spcPts val="0"/>
                        </a:spcAft>
                        <a:buClr>
                          <a:schemeClr val="dk1"/>
                        </a:buClr>
                        <a:buSzPts val="1300"/>
                        <a:buFont typeface="Arial"/>
                        <a:buChar char="•"/>
                      </a:pPr>
                      <a:r>
                        <a:rPr lang="en-US" sz="1800" b="0" i="0" u="none" strike="noStrike">
                          <a:solidFill>
                            <a:schemeClr val="dk1"/>
                          </a:solidFill>
                          <a:latin typeface="+mn-lt"/>
                          <a:ea typeface="Calibri"/>
                          <a:cs typeface="Calibri"/>
                          <a:sym typeface="Calibri"/>
                        </a:rPr>
                        <a:t>sudo nmap -sS 15.206.68.180</a:t>
                      </a:r>
                      <a:endParaRPr lang="en-US" sz="1800" b="0" i="0" u="none" strike="noStrike" dirty="0">
                        <a:solidFill>
                          <a:schemeClr val="dk1"/>
                        </a:solidFill>
                        <a:latin typeface="Calibri"/>
                        <a:ea typeface="Calibri"/>
                        <a:cs typeface="Calibri"/>
                        <a:sym typeface="Calibri"/>
                      </a:endParaRPr>
                    </a:p>
                    <a:p>
                      <a:pPr marL="285750" marR="0" lvl="0" indent="-285750" algn="l" defTabSz="914400" rtl="0" eaLnBrk="1" fontAlgn="auto" latinLnBrk="0" hangingPunct="1">
                        <a:lnSpc>
                          <a:spcPct val="100000"/>
                        </a:lnSpc>
                        <a:spcBef>
                          <a:spcPts val="0"/>
                        </a:spcBef>
                        <a:spcAft>
                          <a:spcPts val="0"/>
                        </a:spcAft>
                        <a:buClr>
                          <a:schemeClr val="dk1"/>
                        </a:buClr>
                        <a:buSzPts val="1300"/>
                        <a:buFont typeface="Arial"/>
                        <a:buChar char="•"/>
                        <a:tabLst/>
                        <a:defRPr/>
                      </a:pPr>
                      <a:r>
                        <a:rPr lang="en-US" sz="1800" b="0" i="0" u="none" strike="noStrike">
                          <a:solidFill>
                            <a:schemeClr val="dk1"/>
                          </a:solidFill>
                          <a:latin typeface="+mn-lt"/>
                          <a:ea typeface="Calibri"/>
                          <a:cs typeface="Calibri"/>
                          <a:sym typeface="Calibri"/>
                        </a:rPr>
                        <a:t>sudo nmap -sT 15.206.68.180</a:t>
                      </a:r>
                    </a:p>
                    <a:p>
                      <a:pPr marL="285750" marR="0" lvl="0" indent="-285750" algn="l" defTabSz="914400" rtl="0" eaLnBrk="1" fontAlgn="auto" latinLnBrk="0" hangingPunct="1">
                        <a:lnSpc>
                          <a:spcPct val="100000"/>
                        </a:lnSpc>
                        <a:spcBef>
                          <a:spcPts val="0"/>
                        </a:spcBef>
                        <a:spcAft>
                          <a:spcPts val="0"/>
                        </a:spcAft>
                        <a:buClr>
                          <a:schemeClr val="dk1"/>
                        </a:buClr>
                        <a:buSzPts val="1300"/>
                        <a:buFont typeface="Arial"/>
                        <a:buChar char="•"/>
                        <a:tabLst/>
                        <a:defRPr/>
                      </a:pPr>
                      <a:r>
                        <a:rPr lang="pt-BR" sz="1800" b="0" i="0" u="none" strike="noStrike">
                          <a:solidFill>
                            <a:schemeClr val="dk1"/>
                          </a:solidFill>
                          <a:latin typeface="+mn-lt"/>
                          <a:ea typeface="Calibri"/>
                          <a:cs typeface="Calibri"/>
                          <a:sym typeface="Calibri"/>
                        </a:rPr>
                        <a:t>sudo nmap -sS 15.206.68.180 –A</a:t>
                      </a:r>
                    </a:p>
                    <a:p>
                      <a:pPr marL="285750" marR="0" lvl="0" indent="-285750" algn="l" defTabSz="914400" rtl="0" eaLnBrk="1" fontAlgn="auto" latinLnBrk="0" hangingPunct="1">
                        <a:lnSpc>
                          <a:spcPct val="100000"/>
                        </a:lnSpc>
                        <a:spcBef>
                          <a:spcPts val="0"/>
                        </a:spcBef>
                        <a:spcAft>
                          <a:spcPts val="0"/>
                        </a:spcAft>
                        <a:buClr>
                          <a:schemeClr val="dk1"/>
                        </a:buClr>
                        <a:buSzPts val="1300"/>
                        <a:buFont typeface="Arial"/>
                        <a:buChar char="•"/>
                        <a:tabLst/>
                        <a:defRPr/>
                      </a:pPr>
                      <a:r>
                        <a:rPr lang="pt-BR" sz="1800" b="0" i="0" u="none" strike="noStrike">
                          <a:solidFill>
                            <a:schemeClr val="dk1"/>
                          </a:solidFill>
                          <a:latin typeface="+mn-lt"/>
                          <a:ea typeface="Calibri"/>
                          <a:cs typeface="Calibri"/>
                          <a:sym typeface="Calibri"/>
                        </a:rPr>
                        <a:t>sudo nmap -sS 15.206.68.180 –O</a:t>
                      </a:r>
                    </a:p>
                    <a:p>
                      <a:pPr marL="285750" marR="0" lvl="0" indent="-285750" algn="l" defTabSz="914400" rtl="0" eaLnBrk="1" fontAlgn="auto" latinLnBrk="0" hangingPunct="1">
                        <a:lnSpc>
                          <a:spcPct val="100000"/>
                        </a:lnSpc>
                        <a:spcBef>
                          <a:spcPts val="0"/>
                        </a:spcBef>
                        <a:spcAft>
                          <a:spcPts val="0"/>
                        </a:spcAft>
                        <a:buClr>
                          <a:schemeClr val="dk1"/>
                        </a:buClr>
                        <a:buSzPts val="1300"/>
                        <a:buFont typeface="Arial"/>
                        <a:buChar char="•"/>
                        <a:tabLst/>
                        <a:defRPr/>
                      </a:pPr>
                      <a:r>
                        <a:rPr lang="sv-SE" sz="1800" b="0" i="0" u="none" strike="noStrike">
                          <a:solidFill>
                            <a:schemeClr val="dk1"/>
                          </a:solidFill>
                          <a:latin typeface="+mn-lt"/>
                          <a:ea typeface="Calibri"/>
                          <a:cs typeface="Calibri"/>
                          <a:sym typeface="Calibri"/>
                        </a:rPr>
                        <a:t>sudo nmap -sS 15.206.68.180 –sV</a:t>
                      </a:r>
                    </a:p>
                    <a:p>
                      <a:pPr marL="285750" marR="0" lvl="0" indent="-285750" algn="l" defTabSz="914400" rtl="0" eaLnBrk="1" fontAlgn="auto" latinLnBrk="0" hangingPunct="1">
                        <a:lnSpc>
                          <a:spcPct val="100000"/>
                        </a:lnSpc>
                        <a:spcBef>
                          <a:spcPts val="0"/>
                        </a:spcBef>
                        <a:spcAft>
                          <a:spcPts val="0"/>
                        </a:spcAft>
                        <a:buClr>
                          <a:schemeClr val="dk1"/>
                        </a:buClr>
                        <a:buSzPts val="1300"/>
                        <a:buFont typeface="Arial"/>
                        <a:buChar char="•"/>
                        <a:tabLst/>
                        <a:defRPr/>
                      </a:pPr>
                      <a:r>
                        <a:rPr lang="en-US" sz="1800" b="0" i="0" u="none" strike="noStrike">
                          <a:solidFill>
                            <a:schemeClr val="dk1"/>
                          </a:solidFill>
                          <a:latin typeface="+mn-lt"/>
                          <a:ea typeface="Calibri"/>
                          <a:cs typeface="Calibri"/>
                          <a:sym typeface="Calibri"/>
                        </a:rPr>
                        <a:t>sudo nmap -sS 15.206.68.180 -p 80</a:t>
                      </a:r>
                    </a:p>
                    <a:p>
                      <a:pPr marL="285750" marR="0" lvl="0" indent="-285750" algn="l" defTabSz="914400" rtl="0" eaLnBrk="1" fontAlgn="auto" latinLnBrk="0" hangingPunct="1">
                        <a:lnSpc>
                          <a:spcPct val="100000"/>
                        </a:lnSpc>
                        <a:spcBef>
                          <a:spcPts val="0"/>
                        </a:spcBef>
                        <a:spcAft>
                          <a:spcPts val="0"/>
                        </a:spcAft>
                        <a:buClr>
                          <a:schemeClr val="dk1"/>
                        </a:buClr>
                        <a:buSzPts val="1300"/>
                        <a:buFont typeface="Arial"/>
                        <a:buChar char="•"/>
                        <a:tabLst/>
                        <a:defRPr/>
                      </a:pPr>
                      <a:r>
                        <a:rPr lang="en-US" sz="1800" b="0" i="0" u="none" strike="noStrike">
                          <a:solidFill>
                            <a:schemeClr val="dk1"/>
                          </a:solidFill>
                          <a:latin typeface="+mn-lt"/>
                          <a:ea typeface="Calibri"/>
                          <a:cs typeface="Calibri"/>
                          <a:sym typeface="Calibri"/>
                        </a:rPr>
                        <a:t>sudo nmap -sS 15.206.68.180 -p- </a:t>
                      </a:r>
                    </a:p>
                    <a:p>
                      <a:pPr marL="285750" marR="0" lvl="0" indent="-285750" algn="l" defTabSz="914400" rtl="0" eaLnBrk="1" fontAlgn="auto" latinLnBrk="0" hangingPunct="1">
                        <a:lnSpc>
                          <a:spcPct val="100000"/>
                        </a:lnSpc>
                        <a:spcBef>
                          <a:spcPts val="0"/>
                        </a:spcBef>
                        <a:spcAft>
                          <a:spcPts val="0"/>
                        </a:spcAft>
                        <a:buClr>
                          <a:schemeClr val="dk1"/>
                        </a:buClr>
                        <a:buSzPts val="1300"/>
                        <a:buFont typeface="Arial"/>
                        <a:buChar char="•"/>
                        <a:tabLst/>
                        <a:defRPr/>
                      </a:pPr>
                      <a:endParaRPr lang="en-US" sz="1800" b="0" i="0" u="none" strike="noStrik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300"/>
                        <a:buFont typeface="Arial"/>
                        <a:buNone/>
                      </a:pPr>
                      <a:r>
                        <a:rPr lang="en-US" sz="1800" b="1">
                          <a:solidFill>
                            <a:schemeClr val="dk1"/>
                          </a:solidFill>
                          <a:latin typeface="+mn-lt"/>
                          <a:ea typeface="Calibri"/>
                          <a:cs typeface="Calibri"/>
                          <a:sym typeface="Calibri"/>
                        </a:rPr>
                        <a:t>Inference: </a:t>
                      </a:r>
                    </a:p>
                    <a:p>
                      <a:pPr marL="0" marR="0" lvl="0" indent="0" algn="l" rtl="0">
                        <a:lnSpc>
                          <a:spcPct val="100000"/>
                        </a:lnSpc>
                        <a:spcBef>
                          <a:spcPts val="0"/>
                        </a:spcBef>
                        <a:spcAft>
                          <a:spcPts val="0"/>
                        </a:spcAft>
                        <a:buClr>
                          <a:schemeClr val="dk1"/>
                        </a:buClr>
                        <a:buSzPts val="1300"/>
                        <a:buFont typeface="Arial"/>
                        <a:buNone/>
                      </a:pPr>
                      <a:r>
                        <a:rPr lang="en-US" sz="1800" b="0">
                          <a:solidFill>
                            <a:schemeClr val="dk1"/>
                          </a:solidFill>
                          <a:latin typeface="+mn-lt"/>
                          <a:ea typeface="Calibri"/>
                          <a:cs typeface="Calibri"/>
                          <a:sym typeface="Calibri"/>
                        </a:rPr>
                        <a:t>The server is running HTTP and SSH services, exposing it to potential web and remote access vulnerabilities. These findings guided later exploitation steps.</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a:xfrm>
            <a:off x="1176338" y="53975"/>
            <a:ext cx="9875837" cy="1355725"/>
          </a:xfrm>
        </p:spPr>
        <p:txBody>
          <a:bodyPr/>
          <a:lstStyle/>
          <a:p>
            <a:r>
              <a:rPr lang="en-IN" sz="4000"/>
              <a:t>Observation:</a:t>
            </a:r>
          </a:p>
        </p:txBody>
      </p:sp>
      <p:sp>
        <p:nvSpPr>
          <p:cNvPr id="22531" name="Content Placeholder 2"/>
          <p:cNvSpPr>
            <a:spLocks noGrp="1"/>
          </p:cNvSpPr>
          <p:nvPr>
            <p:ph idx="1"/>
          </p:nvPr>
        </p:nvSpPr>
        <p:spPr>
          <a:xfrm>
            <a:off x="1139825" y="976313"/>
            <a:ext cx="9872663" cy="4038600"/>
          </a:xfrm>
        </p:spPr>
        <p:txBody>
          <a:bodyPr/>
          <a:lstStyle/>
          <a:p>
            <a:r>
              <a:rPr lang="en-IN"/>
              <a:t>I performed the following operations using “Nmap” in Kali Linux.</a:t>
            </a:r>
            <a:endParaRPr lang="en-US" sz="2400">
              <a:solidFill>
                <a:srgbClr val="000000"/>
              </a:solidFill>
              <a:cs typeface="Calibri" pitchFamily="34" charset="0"/>
              <a:sym typeface="Calibri" pitchFamily="34" charset="0"/>
            </a:endParaRPr>
          </a:p>
        </p:txBody>
      </p:sp>
      <p:pic>
        <p:nvPicPr>
          <p:cNvPr id="22532" name="Picture 5"/>
          <p:cNvPicPr>
            <a:picLocks noChangeAspect="1"/>
          </p:cNvPicPr>
          <p:nvPr/>
        </p:nvPicPr>
        <p:blipFill>
          <a:blip r:embed="rId2" cstate="print"/>
          <a:srcRect/>
          <a:stretch>
            <a:fillRect/>
          </a:stretch>
        </p:blipFill>
        <p:spPr bwMode="auto">
          <a:xfrm>
            <a:off x="560388" y="1409700"/>
            <a:ext cx="5756275" cy="4752975"/>
          </a:xfrm>
          <a:prstGeom prst="rect">
            <a:avLst/>
          </a:prstGeom>
          <a:noFill/>
          <a:ln w="9525">
            <a:noFill/>
            <a:miter lim="800000"/>
            <a:headEnd/>
            <a:tailEnd/>
          </a:ln>
        </p:spPr>
      </p:pic>
      <p:pic>
        <p:nvPicPr>
          <p:cNvPr id="22533" name="Picture 7"/>
          <p:cNvPicPr>
            <a:picLocks noChangeAspect="1"/>
          </p:cNvPicPr>
          <p:nvPr/>
        </p:nvPicPr>
        <p:blipFill>
          <a:blip r:embed="rId3" cstate="print"/>
          <a:srcRect/>
          <a:stretch>
            <a:fillRect/>
          </a:stretch>
        </p:blipFill>
        <p:spPr bwMode="auto">
          <a:xfrm>
            <a:off x="6316663" y="1409700"/>
            <a:ext cx="5429250" cy="4752975"/>
          </a:xfrm>
          <a:prstGeom prst="rect">
            <a:avLst/>
          </a:prstGeom>
          <a:noFill/>
          <a:ln w="9525">
            <a:noFill/>
            <a:miter lim="800000"/>
            <a:headEnd/>
            <a:tailEnd/>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p:cNvSpPr>
            <a:spLocks noGrp="1"/>
          </p:cNvSpPr>
          <p:nvPr>
            <p:ph type="title"/>
          </p:nvPr>
        </p:nvSpPr>
        <p:spPr/>
        <p:txBody>
          <a:bodyPr/>
          <a:lstStyle/>
          <a:p>
            <a:r>
              <a:rPr lang="en-IN"/>
              <a:t>Contents </a:t>
            </a:r>
            <a:endParaRPr lang="en-US"/>
          </a:p>
        </p:txBody>
      </p:sp>
      <p:graphicFrame>
        <p:nvGraphicFramePr>
          <p:cNvPr id="6" name="Content Placeholder 5"/>
          <p:cNvGraphicFramePr>
            <a:graphicFrameLocks noGrp="1"/>
          </p:cNvGraphicFramePr>
          <p:nvPr>
            <p:ph idx="1"/>
          </p:nvPr>
        </p:nvGraphicFramePr>
        <p:xfrm>
          <a:off x="1143000" y="3556000"/>
          <a:ext cx="9912927" cy="1828800"/>
        </p:xfrm>
        <a:graphic>
          <a:graphicData uri="http://schemas.openxmlformats.org/drawingml/2006/table">
            <a:tbl>
              <a:tblPr firstRow="1" bandRow="1">
                <a:tableStyleId>{5C22544A-7EE6-4342-B048-85BDC9FD1C3A}</a:tableStyleId>
              </a:tblPr>
              <a:tblGrid>
                <a:gridCol w="4936332">
                  <a:extLst>
                    <a:ext uri="{9D8B030D-6E8A-4147-A177-3AD203B41FA5}">
                      <a16:colId xmlns:a16="http://schemas.microsoft.com/office/drawing/2014/main" val="20000"/>
                    </a:ext>
                  </a:extLst>
                </a:gridCol>
                <a:gridCol w="4976595">
                  <a:extLst>
                    <a:ext uri="{9D8B030D-6E8A-4147-A177-3AD203B41FA5}">
                      <a16:colId xmlns:a16="http://schemas.microsoft.com/office/drawing/2014/main" val="20001"/>
                    </a:ext>
                  </a:extLst>
                </a:gridCol>
              </a:tblGrid>
              <a:tr h="0">
                <a:tc>
                  <a:txBody>
                    <a:bodyPr/>
                    <a:lstStyle/>
                    <a:p>
                      <a:r>
                        <a:rPr lang="en-US" dirty="0">
                          <a:solidFill>
                            <a:schemeClr val="tx1"/>
                          </a:solidFill>
                        </a:rPr>
                        <a:t>Content</a:t>
                      </a:r>
                      <a:r>
                        <a:rPr lang="en-US" baseline="0" dirty="0">
                          <a:solidFill>
                            <a:schemeClr val="tx1"/>
                          </a:solidFill>
                        </a:rPr>
                        <a:t> </a:t>
                      </a:r>
                      <a:endParaRPr lang="en-US" dirty="0">
                        <a:solidFill>
                          <a:schemeClr val="tx1"/>
                        </a:solidFill>
                      </a:endParaRPr>
                    </a:p>
                  </a:txBody>
                  <a:tcPr>
                    <a:blipFill>
                      <a:blip r:embed="rId2"/>
                      <a:tile tx="0" ty="0" sx="100000" sy="100000" flip="none" algn="tl"/>
                    </a:blipFill>
                  </a:tcPr>
                </a:tc>
                <a:tc>
                  <a:txBody>
                    <a:bodyPr/>
                    <a:lstStyle/>
                    <a:p>
                      <a:pPr algn="r"/>
                      <a:r>
                        <a:rPr lang="en-IN" sz="1800" b="1" kern="1200" dirty="0">
                          <a:ln>
                            <a:noFill/>
                          </a:ln>
                          <a:solidFill>
                            <a:schemeClr val="tx1"/>
                          </a:solidFill>
                          <a:latin typeface="+mn-lt"/>
                          <a:ea typeface="+mn-ea"/>
                          <a:cs typeface="+mn-cs"/>
                        </a:rPr>
                        <a:t>Slide numbers</a:t>
                      </a:r>
                      <a:endParaRPr lang="en-US" sz="1800" b="1" kern="1200" dirty="0">
                        <a:ln>
                          <a:noFill/>
                        </a:ln>
                        <a:solidFill>
                          <a:schemeClr val="tx1"/>
                        </a:solidFill>
                        <a:latin typeface="+mn-lt"/>
                        <a:ea typeface="+mn-ea"/>
                        <a:cs typeface="+mn-cs"/>
                      </a:endParaRPr>
                    </a:p>
                  </a:txBody>
                  <a:tcPr>
                    <a:blipFill>
                      <a:blip r:embed="rId2"/>
                      <a:tile tx="0" ty="0" sx="100000" sy="100000" flip="none" algn="tl"/>
                    </a:blipFill>
                  </a:tcPr>
                </a:tc>
                <a:extLst>
                  <a:ext uri="{0D108BD9-81ED-4DB2-BD59-A6C34878D82A}">
                    <a16:rowId xmlns:a16="http://schemas.microsoft.com/office/drawing/2014/main" val="10000"/>
                  </a:ext>
                </a:extLst>
              </a:tr>
              <a:tr h="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List of Security vulnerabilities</a:t>
                      </a:r>
                      <a:endParaRPr lang="en-US" sz="1800" b="1" kern="1200" dirty="0">
                        <a:solidFill>
                          <a:schemeClr val="tx1"/>
                        </a:solidFill>
                        <a:latin typeface="+mn-lt"/>
                        <a:ea typeface="+mn-ea"/>
                        <a:cs typeface="+mn-cs"/>
                      </a:endParaRPr>
                    </a:p>
                  </a:txBody>
                  <a:tcPr>
                    <a:blipFill>
                      <a:blip r:embed="rId2"/>
                      <a:tile tx="0" ty="0" sx="100000" sy="100000" flip="none" algn="tl"/>
                    </a:blipFill>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IN" sz="1800" b="1" kern="1200" dirty="0">
                          <a:solidFill>
                            <a:schemeClr val="tx1"/>
                          </a:solidFill>
                          <a:latin typeface="+mn-lt"/>
                          <a:ea typeface="+mn-ea"/>
                          <a:cs typeface="+mn-cs"/>
                        </a:rPr>
                        <a:t>3</a:t>
                      </a:r>
                      <a:endParaRPr lang="en-US" sz="1800" b="1" kern="1200" dirty="0">
                        <a:solidFill>
                          <a:schemeClr val="lt1"/>
                        </a:solidFill>
                        <a:latin typeface="+mn-lt"/>
                        <a:ea typeface="+mn-ea"/>
                        <a:cs typeface="+mn-cs"/>
                      </a:endParaRPr>
                    </a:p>
                  </a:txBody>
                  <a:tcPr>
                    <a:blipFill>
                      <a:blip r:embed="rId2"/>
                      <a:tile tx="0" ty="0" sx="100000" sy="100000" flip="none" algn="tl"/>
                    </a:blipFill>
                  </a:tcPr>
                </a:tc>
                <a:extLst>
                  <a:ext uri="{0D108BD9-81ED-4DB2-BD59-A6C34878D82A}">
                    <a16:rowId xmlns:a16="http://schemas.microsoft.com/office/drawing/2014/main" val="10001"/>
                  </a:ext>
                </a:extLst>
              </a:tr>
              <a:tr h="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Vulnerability Statistics Summary</a:t>
                      </a:r>
                      <a:endParaRPr lang="en-US" sz="1800" kern="1200" dirty="0">
                        <a:solidFill>
                          <a:schemeClr val="tx1"/>
                        </a:solidFill>
                        <a:latin typeface="+mn-lt"/>
                        <a:ea typeface="+mn-ea"/>
                        <a:cs typeface="+mn-cs"/>
                      </a:endParaRPr>
                    </a:p>
                  </a:txBody>
                  <a:tcPr>
                    <a:blipFill>
                      <a:blip r:embed="rId2"/>
                      <a:tile tx="0" ty="0" sx="100000" sy="100000" flip="none" algn="tl"/>
                    </a:blipFill>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IN" sz="1800" b="1" kern="1200" dirty="0">
                          <a:solidFill>
                            <a:schemeClr val="tx1"/>
                          </a:solidFill>
                          <a:latin typeface="+mn-lt"/>
                          <a:ea typeface="+mn-ea"/>
                          <a:cs typeface="+mn-cs"/>
                        </a:rPr>
                        <a:t>4</a:t>
                      </a:r>
                      <a:endParaRPr lang="en-US" sz="1800" b="1" kern="1200" dirty="0">
                        <a:solidFill>
                          <a:schemeClr val="tx1"/>
                        </a:solidFill>
                        <a:latin typeface="+mn-lt"/>
                        <a:ea typeface="+mn-ea"/>
                        <a:cs typeface="+mn-cs"/>
                      </a:endParaRPr>
                    </a:p>
                  </a:txBody>
                  <a:tcPr>
                    <a:blipFill>
                      <a:blip r:embed="rId2"/>
                      <a:tile tx="0" ty="0" sx="100000" sy="100000" flip="none" algn="tl"/>
                    </a:blipFill>
                  </a:tcPr>
                </a:tc>
                <a:extLst>
                  <a:ext uri="{0D108BD9-81ED-4DB2-BD59-A6C34878D82A}">
                    <a16:rowId xmlns:a16="http://schemas.microsoft.com/office/drawing/2014/main" val="10002"/>
                  </a:ext>
                </a:extLst>
              </a:tr>
              <a:tr h="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List of Security vulnerabilities</a:t>
                      </a:r>
                      <a:endParaRPr lang="en-US" sz="1800" kern="1200" dirty="0">
                        <a:solidFill>
                          <a:schemeClr val="tx1"/>
                        </a:solidFill>
                        <a:latin typeface="+mn-lt"/>
                        <a:ea typeface="+mn-ea"/>
                        <a:cs typeface="+mn-cs"/>
                      </a:endParaRPr>
                    </a:p>
                  </a:txBody>
                  <a:tcPr>
                    <a:blipFill>
                      <a:blip r:embed="rId2"/>
                      <a:tile tx="0" ty="0" sx="100000" sy="100000" flip="none" algn="tl"/>
                    </a:blipFill>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IN" sz="1800" b="1" kern="1200" dirty="0">
                          <a:solidFill>
                            <a:schemeClr val="tx1"/>
                          </a:solidFill>
                          <a:latin typeface="+mn-lt"/>
                          <a:ea typeface="+mn-ea"/>
                          <a:cs typeface="+mn-cs"/>
                        </a:rPr>
                        <a:t>5-7</a:t>
                      </a:r>
                      <a:endParaRPr lang="en-US" sz="1800" b="1" kern="1200" dirty="0">
                        <a:solidFill>
                          <a:schemeClr val="tx1"/>
                        </a:solidFill>
                        <a:latin typeface="+mn-lt"/>
                        <a:ea typeface="+mn-ea"/>
                        <a:cs typeface="+mn-cs"/>
                      </a:endParaRPr>
                    </a:p>
                  </a:txBody>
                  <a:tcPr>
                    <a:blipFill>
                      <a:blip r:embed="rId2"/>
                      <a:tile tx="0" ty="0" sx="100000" sy="100000" flip="none" algn="tl"/>
                    </a:blipFill>
                  </a:tcPr>
                </a:tc>
                <a:extLst>
                  <a:ext uri="{0D108BD9-81ED-4DB2-BD59-A6C34878D82A}">
                    <a16:rowId xmlns:a16="http://schemas.microsoft.com/office/drawing/2014/main" val="10003"/>
                  </a:ext>
                </a:extLst>
              </a:tr>
              <a:tr h="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Detailed Report</a:t>
                      </a:r>
                      <a:endParaRPr lang="en-US" sz="1800" kern="1200" dirty="0">
                        <a:solidFill>
                          <a:schemeClr val="tx1"/>
                        </a:solidFill>
                        <a:latin typeface="+mn-lt"/>
                        <a:ea typeface="+mn-ea"/>
                        <a:cs typeface="+mn-cs"/>
                      </a:endParaRPr>
                    </a:p>
                  </a:txBody>
                  <a:tcPr>
                    <a:blipFill>
                      <a:blip r:embed="rId2"/>
                      <a:tile tx="0" ty="0" sx="100000" sy="100000" flip="none" algn="tl"/>
                    </a:blipFill>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IN" sz="1800" b="1" kern="1200" dirty="0">
                          <a:solidFill>
                            <a:schemeClr val="tx1"/>
                          </a:solidFill>
                          <a:latin typeface="+mn-lt"/>
                          <a:ea typeface="+mn-ea"/>
                          <a:cs typeface="+mn-cs"/>
                        </a:rPr>
                        <a:t>8-95</a:t>
                      </a:r>
                      <a:endParaRPr lang="en-US" sz="1800" b="1" kern="1200" dirty="0">
                        <a:solidFill>
                          <a:schemeClr val="tx1"/>
                        </a:solidFill>
                        <a:latin typeface="+mn-lt"/>
                        <a:ea typeface="+mn-ea"/>
                        <a:cs typeface="+mn-cs"/>
                      </a:endParaRPr>
                    </a:p>
                  </a:txBody>
                  <a:tcPr>
                    <a:blipFill>
                      <a:blip r:embed="rId2"/>
                      <a:tile tx="0" ty="0" sx="100000" sy="100000" flip="none" algn="tl"/>
                    </a:blipFill>
                  </a:tcPr>
                </a:tc>
                <a:extLst>
                  <a:ext uri="{0D108BD9-81ED-4DB2-BD59-A6C34878D82A}">
                    <a16:rowId xmlns:a16="http://schemas.microsoft.com/office/drawing/2014/main" val="10004"/>
                  </a:ext>
                </a:extLst>
              </a:tr>
            </a:tbl>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p:nvPr>
        </p:nvSpPr>
        <p:spPr>
          <a:xfrm>
            <a:off x="1158875" y="53975"/>
            <a:ext cx="9875838" cy="1355725"/>
          </a:xfrm>
        </p:spPr>
        <p:txBody>
          <a:bodyPr/>
          <a:lstStyle/>
          <a:p>
            <a:r>
              <a:rPr lang="en-IN"/>
              <a:t>Proof of Concept:</a:t>
            </a:r>
          </a:p>
        </p:txBody>
      </p:sp>
      <p:sp>
        <p:nvSpPr>
          <p:cNvPr id="23555" name="Content Placeholder 2"/>
          <p:cNvSpPr>
            <a:spLocks noGrp="1"/>
          </p:cNvSpPr>
          <p:nvPr>
            <p:ph idx="1"/>
          </p:nvPr>
        </p:nvSpPr>
        <p:spPr>
          <a:xfrm>
            <a:off x="1158875" y="1152525"/>
            <a:ext cx="9874250" cy="4038600"/>
          </a:xfrm>
        </p:spPr>
        <p:txBody>
          <a:bodyPr/>
          <a:lstStyle/>
          <a:p>
            <a:r>
              <a:rPr lang="en-US"/>
              <a:t>Port 22 confirms SSH is enabled, allowing remote terminal access (requires authentication).Port 80 confirms a web server is running and is vulnerable to further web-based testing (SQLi, XSS, etc.).</a:t>
            </a:r>
            <a:endParaRPr lang="en-IN"/>
          </a:p>
        </p:txBody>
      </p:sp>
      <p:pic>
        <p:nvPicPr>
          <p:cNvPr id="23556" name="Picture 6"/>
          <p:cNvPicPr>
            <a:picLocks noChangeAspect="1"/>
          </p:cNvPicPr>
          <p:nvPr/>
        </p:nvPicPr>
        <p:blipFill>
          <a:blip r:embed="rId2" cstate="print"/>
          <a:srcRect/>
          <a:stretch>
            <a:fillRect/>
          </a:stretch>
        </p:blipFill>
        <p:spPr bwMode="auto">
          <a:xfrm>
            <a:off x="1158875" y="2243138"/>
            <a:ext cx="9874250" cy="4192587"/>
          </a:xfrm>
          <a:prstGeom prst="rect">
            <a:avLst/>
          </a:prstGeom>
          <a:noFill/>
          <a:ln w="9525">
            <a:noFill/>
            <a:miter lim="800000"/>
            <a:headEnd/>
            <a:tailEnd/>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p:txBody>
          <a:bodyPr/>
          <a:lstStyle/>
          <a:p>
            <a:r>
              <a:rPr lang="en-IN"/>
              <a:t>Business Impact – High:</a:t>
            </a:r>
          </a:p>
        </p:txBody>
      </p:sp>
      <p:sp>
        <p:nvSpPr>
          <p:cNvPr id="24579" name="Content Placeholder 2"/>
          <p:cNvSpPr>
            <a:spLocks noGrp="1"/>
          </p:cNvSpPr>
          <p:nvPr>
            <p:ph idx="1"/>
          </p:nvPr>
        </p:nvSpPr>
        <p:spPr/>
        <p:txBody>
          <a:bodyPr/>
          <a:lstStyle/>
          <a:p>
            <a:r>
              <a:rPr lang="en-US"/>
              <a:t>Exposed ports such as </a:t>
            </a:r>
            <a:r>
              <a:rPr lang="en-US" b="1"/>
              <a:t>22 (SSH)</a:t>
            </a:r>
            <a:r>
              <a:rPr lang="en-US"/>
              <a:t> and </a:t>
            </a:r>
            <a:r>
              <a:rPr lang="en-US" b="1"/>
              <a:t>80 (HTTP)</a:t>
            </a:r>
            <a:r>
              <a:rPr lang="en-US"/>
              <a:t> reveal the presence of active services, which could be targeted for unauthorized access, brute-force attacks, or service exploitation. </a:t>
            </a:r>
          </a:p>
          <a:p>
            <a:r>
              <a:rPr lang="en-US"/>
              <a:t>If these ports are not properly secured, attackers may gain access to the server or exploit web vulnerabilities — leading to data breaches, service disruption, or unauthorized control of the system.</a:t>
            </a:r>
            <a:endParaRPr lang="en-IN"/>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p:txBody>
          <a:bodyPr/>
          <a:lstStyle/>
          <a:p>
            <a:r>
              <a:rPr lang="en-IN"/>
              <a:t>Recommendation:</a:t>
            </a:r>
          </a:p>
        </p:txBody>
      </p:sp>
      <p:sp>
        <p:nvSpPr>
          <p:cNvPr id="6" name="Rectangle 3"/>
          <p:cNvSpPr>
            <a:spLocks noGrp="1" noChangeArrowheads="1"/>
          </p:cNvSpPr>
          <p:nvPr>
            <p:ph idx="1"/>
          </p:nvPr>
        </p:nvSpPr>
        <p:spPr>
          <a:xfrm>
            <a:off x="1143000" y="1830388"/>
            <a:ext cx="10825163" cy="4492625"/>
          </a:xfrm>
        </p:spPr>
        <p:txBody>
          <a:bodyPr wrap="none" rtlCol="0" anchor="ctr">
            <a:spAutoFit/>
          </a:bodyPr>
          <a:lstStyle/>
          <a:p>
            <a:pPr marL="0" indent="0" eaLnBrk="0" hangingPunct="0">
              <a:lnSpc>
                <a:spcPct val="100000"/>
              </a:lnSpc>
              <a:spcBef>
                <a:spcPct val="0"/>
              </a:spcBef>
              <a:buClrTx/>
              <a:buSzTx/>
              <a:buFontTx/>
              <a:buChar char="•"/>
              <a:defRPr/>
            </a:pPr>
            <a:r>
              <a:rPr lang="en-US" altLang="en-US" b="1"/>
              <a:t>For Port 22 (SSH):</a:t>
            </a:r>
          </a:p>
          <a:p>
            <a:pPr marL="0" indent="0" eaLnBrk="0" hangingPunct="0">
              <a:lnSpc>
                <a:spcPct val="100000"/>
              </a:lnSpc>
              <a:spcBef>
                <a:spcPct val="0"/>
              </a:spcBef>
              <a:buClrTx/>
              <a:buSzTx/>
              <a:buFontTx/>
              <a:buChar char="•"/>
              <a:defRPr/>
            </a:pPr>
            <a:endParaRPr lang="en-US" altLang="en-US" b="1"/>
          </a:p>
          <a:p>
            <a:pPr marL="685800" lvl="1" indent="-457200" eaLnBrk="0" hangingPunct="0">
              <a:lnSpc>
                <a:spcPct val="100000"/>
              </a:lnSpc>
              <a:spcBef>
                <a:spcPct val="0"/>
              </a:spcBef>
              <a:spcAft>
                <a:spcPct val="0"/>
              </a:spcAft>
              <a:buClrTx/>
              <a:buSzTx/>
              <a:buFont typeface="Wingdings" panose="05000000000000000000" pitchFamily="2" charset="2"/>
              <a:buChar char="§"/>
              <a:defRPr/>
            </a:pPr>
            <a:r>
              <a:rPr lang="en-US" altLang="en-US" sz="2200"/>
              <a:t>Limit SSH access to trusted IP addresses only.</a:t>
            </a:r>
          </a:p>
          <a:p>
            <a:pPr marL="685800" lvl="1" indent="-457200" eaLnBrk="0" hangingPunct="0">
              <a:lnSpc>
                <a:spcPct val="100000"/>
              </a:lnSpc>
              <a:spcBef>
                <a:spcPct val="0"/>
              </a:spcBef>
              <a:spcAft>
                <a:spcPct val="0"/>
              </a:spcAft>
              <a:buClrTx/>
              <a:buSzTx/>
              <a:buFont typeface="Wingdings" panose="05000000000000000000" pitchFamily="2" charset="2"/>
              <a:buChar char="§"/>
              <a:defRPr/>
            </a:pPr>
            <a:r>
              <a:rPr lang="en-US" altLang="en-US" sz="2200"/>
              <a:t>Disable root login and change the default port (if possible).</a:t>
            </a:r>
          </a:p>
          <a:p>
            <a:pPr marL="685800" lvl="1" indent="-457200" eaLnBrk="0" hangingPunct="0">
              <a:lnSpc>
                <a:spcPct val="100000"/>
              </a:lnSpc>
              <a:spcBef>
                <a:spcPct val="0"/>
              </a:spcBef>
              <a:spcAft>
                <a:spcPct val="0"/>
              </a:spcAft>
              <a:buClrTx/>
              <a:buSzTx/>
              <a:buFont typeface="Wingdings" panose="05000000000000000000" pitchFamily="2" charset="2"/>
              <a:buChar char="§"/>
              <a:defRPr/>
            </a:pPr>
            <a:r>
              <a:rPr lang="en-US" altLang="en-US" sz="2200"/>
              <a:t>Use key-based authentication instead of passwords.</a:t>
            </a:r>
          </a:p>
          <a:p>
            <a:pPr marL="685800" lvl="1" indent="-457200" eaLnBrk="0" hangingPunct="0">
              <a:lnSpc>
                <a:spcPct val="100000"/>
              </a:lnSpc>
              <a:spcBef>
                <a:spcPct val="0"/>
              </a:spcBef>
              <a:spcAft>
                <a:spcPct val="0"/>
              </a:spcAft>
              <a:buClrTx/>
              <a:buSzTx/>
              <a:buFont typeface="Wingdings" panose="05000000000000000000" pitchFamily="2" charset="2"/>
              <a:buChar char="§"/>
              <a:defRPr/>
            </a:pPr>
            <a:r>
              <a:rPr lang="en-US" altLang="en-US" sz="2200"/>
              <a:t>Set up tools like Fail2Ban to block brute-force login attempts.</a:t>
            </a:r>
          </a:p>
          <a:p>
            <a:pPr marL="0" indent="0" eaLnBrk="0" hangingPunct="0">
              <a:lnSpc>
                <a:spcPct val="100000"/>
              </a:lnSpc>
              <a:spcBef>
                <a:spcPct val="0"/>
              </a:spcBef>
              <a:buClrTx/>
              <a:buSzTx/>
              <a:buFontTx/>
              <a:buChar char="•"/>
              <a:defRPr/>
            </a:pPr>
            <a:endParaRPr lang="en-US" altLang="en-US"/>
          </a:p>
          <a:p>
            <a:pPr marL="0" indent="0" eaLnBrk="0" hangingPunct="0">
              <a:lnSpc>
                <a:spcPct val="100000"/>
              </a:lnSpc>
              <a:spcBef>
                <a:spcPct val="0"/>
              </a:spcBef>
              <a:buClrTx/>
              <a:buSzTx/>
              <a:buFontTx/>
              <a:buChar char="•"/>
              <a:defRPr/>
            </a:pPr>
            <a:r>
              <a:rPr lang="en-US" altLang="en-US" b="1"/>
              <a:t>For Port 80 (HTTP):</a:t>
            </a:r>
          </a:p>
          <a:p>
            <a:pPr marL="0" indent="0" eaLnBrk="0" hangingPunct="0">
              <a:lnSpc>
                <a:spcPct val="100000"/>
              </a:lnSpc>
              <a:spcBef>
                <a:spcPct val="0"/>
              </a:spcBef>
              <a:buClrTx/>
              <a:buSzTx/>
              <a:buFontTx/>
              <a:buChar char="•"/>
              <a:defRPr/>
            </a:pPr>
            <a:endParaRPr lang="en-US" altLang="en-US"/>
          </a:p>
          <a:p>
            <a:pPr marL="571500" lvl="1" indent="-342900" eaLnBrk="0" hangingPunct="0">
              <a:lnSpc>
                <a:spcPct val="100000"/>
              </a:lnSpc>
              <a:spcBef>
                <a:spcPct val="0"/>
              </a:spcBef>
              <a:spcAft>
                <a:spcPct val="0"/>
              </a:spcAft>
              <a:buClrTx/>
              <a:buSzTx/>
              <a:buFont typeface="Wingdings" panose="05000000000000000000" pitchFamily="2" charset="2"/>
              <a:buChar char="§"/>
              <a:defRPr/>
            </a:pPr>
            <a:r>
              <a:rPr lang="en-US" altLang="en-US" sz="2200"/>
              <a:t>Redirect HTTP traffic to HTTPS using a valid SSL certificate.</a:t>
            </a:r>
          </a:p>
          <a:p>
            <a:pPr marL="571500" lvl="1" indent="-342900" eaLnBrk="0" hangingPunct="0">
              <a:lnSpc>
                <a:spcPct val="100000"/>
              </a:lnSpc>
              <a:spcBef>
                <a:spcPct val="0"/>
              </a:spcBef>
              <a:spcAft>
                <a:spcPct val="0"/>
              </a:spcAft>
              <a:buClrTx/>
              <a:buSzTx/>
              <a:buFont typeface="Wingdings" panose="05000000000000000000" pitchFamily="2" charset="2"/>
              <a:buChar char="§"/>
              <a:defRPr/>
            </a:pPr>
            <a:r>
              <a:rPr lang="en-US" altLang="en-US" sz="2200"/>
              <a:t>Keep the web server software (Apache) up to date.</a:t>
            </a:r>
          </a:p>
          <a:p>
            <a:pPr marL="571500" lvl="1" indent="-342900" eaLnBrk="0" hangingPunct="0">
              <a:lnSpc>
                <a:spcPct val="100000"/>
              </a:lnSpc>
              <a:spcBef>
                <a:spcPct val="0"/>
              </a:spcBef>
              <a:spcAft>
                <a:spcPct val="0"/>
              </a:spcAft>
              <a:buClrTx/>
              <a:buSzTx/>
              <a:buFont typeface="Wingdings" panose="05000000000000000000" pitchFamily="2" charset="2"/>
              <a:buChar char="§"/>
              <a:defRPr/>
            </a:pPr>
            <a:r>
              <a:rPr lang="en-US" altLang="en-US" sz="2200"/>
              <a:t>Regularly test the web application for common vulnerabilities like SQL injection and XSS.</a:t>
            </a:r>
          </a:p>
          <a:p>
            <a:pPr marL="0" indent="0" eaLnBrk="0" hangingPunct="0">
              <a:lnSpc>
                <a:spcPct val="100000"/>
              </a:lnSpc>
              <a:spcBef>
                <a:spcPct val="0"/>
              </a:spcBef>
              <a:buClrTx/>
              <a:buSzTx/>
              <a:buFontTx/>
              <a:buNone/>
              <a:defRPr/>
            </a:pPr>
            <a:endParaRPr lang="en-US" alt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p:cNvSpPr>
          <p:nvPr>
            <p:ph type="title"/>
          </p:nvPr>
        </p:nvSpPr>
        <p:spPr/>
        <p:txBody>
          <a:bodyPr/>
          <a:lstStyle/>
          <a:p>
            <a:r>
              <a:rPr lang="en-IN" sz="4000"/>
              <a:t>4. nslookup</a:t>
            </a:r>
          </a:p>
        </p:txBody>
      </p:sp>
      <p:graphicFrame>
        <p:nvGraphicFramePr>
          <p:cNvPr id="7" name="Table 8"/>
          <p:cNvGraphicFramePr>
            <a:graphicFrameLocks/>
          </p:cNvGraphicFramePr>
          <p:nvPr/>
        </p:nvGraphicFramePr>
        <p:xfrm>
          <a:off x="1143000" y="1628775"/>
          <a:ext cx="9872663" cy="371475"/>
        </p:xfrm>
        <a:graphic>
          <a:graphicData uri="http://schemas.openxmlformats.org/drawingml/2006/table">
            <a:tbl>
              <a:tblPr firstRow="1" bandRow="1">
                <a:tableStyleId>{00A15C55-8517-42AA-B614-E9B94910E393}</a:tableStyleId>
              </a:tblPr>
              <a:tblGrid>
                <a:gridCol w="9872663">
                  <a:extLst>
                    <a:ext uri="{9D8B030D-6E8A-4147-A177-3AD203B41FA5}">
                      <a16:colId xmlns:a16="http://schemas.microsoft.com/office/drawing/2014/main" val="20000"/>
                    </a:ext>
                  </a:extLst>
                </a:gridCol>
              </a:tblGrid>
              <a:tr h="37084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graphicFrame>
        <p:nvGraphicFramePr>
          <p:cNvPr id="8" name="Table 9"/>
          <p:cNvGraphicFramePr>
            <a:graphicFrameLocks noGrp="1"/>
          </p:cNvGraphicFramePr>
          <p:nvPr/>
        </p:nvGraphicFramePr>
        <p:xfrm>
          <a:off x="1143000" y="2000250"/>
          <a:ext cx="9872663" cy="3933825"/>
        </p:xfrm>
        <a:graphic>
          <a:graphicData uri="http://schemas.openxmlformats.org/drawingml/2006/table">
            <a:tbl>
              <a:tblPr firstRow="1" bandRow="1">
                <a:tableStyleId>{5C22544A-7EE6-4342-B048-85BDC9FD1C3A}</a:tableStyleId>
              </a:tblPr>
              <a:tblGrid>
                <a:gridCol w="2003613">
                  <a:extLst>
                    <a:ext uri="{9D8B030D-6E8A-4147-A177-3AD203B41FA5}">
                      <a16:colId xmlns:a16="http://schemas.microsoft.com/office/drawing/2014/main" val="20000"/>
                    </a:ext>
                  </a:extLst>
                </a:gridCol>
                <a:gridCol w="7869051">
                  <a:extLst>
                    <a:ext uri="{9D8B030D-6E8A-4147-A177-3AD203B41FA5}">
                      <a16:colId xmlns:a16="http://schemas.microsoft.com/office/drawing/2014/main" val="20001"/>
                    </a:ext>
                  </a:extLst>
                </a:gridCol>
              </a:tblGrid>
              <a:tr h="3934460">
                <a:tc>
                  <a:txBody>
                    <a:bodyPr/>
                    <a:lstStyle/>
                    <a:p>
                      <a:pPr algn="ctr"/>
                      <a:endParaRPr lang="en-US"/>
                    </a:p>
                    <a:p>
                      <a:pPr algn="ctr"/>
                      <a:endParaRPr lang="en-US"/>
                    </a:p>
                    <a:p>
                      <a:pPr algn="ctr"/>
                      <a:endParaRPr lang="en-US"/>
                    </a:p>
                    <a:p>
                      <a:pPr algn="ctr"/>
                      <a:endParaRPr lang="en-US" dirty="0"/>
                    </a:p>
                    <a:p>
                      <a:pPr algn="ctr"/>
                      <a:endParaRPr lang="en-US" dirty="0"/>
                    </a:p>
                    <a:p>
                      <a:pPr algn="ctr"/>
                      <a:endParaRPr lang="en-US" dirty="0">
                        <a:solidFill>
                          <a:schemeClr val="tx1"/>
                        </a:solidFill>
                      </a:endParaRPr>
                    </a:p>
                    <a:p>
                      <a:pPr algn="ctr"/>
                      <a:r>
                        <a:rPr lang="en-US">
                          <a:solidFill>
                            <a:schemeClr val="tx1"/>
                          </a:solidFill>
                        </a:rPr>
                        <a:t>nslookup</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a:solidFill>
                            <a:schemeClr val="dk1"/>
                          </a:solidFill>
                          <a:latin typeface="+mn-lt"/>
                          <a:ea typeface="Calibri"/>
                          <a:cs typeface="Calibri"/>
                          <a:sym typeface="Calibri"/>
                        </a:rPr>
                        <a:t>To retrieve DNS records, including name servers (NS), IP addresses, and possible subdomains associated with the target server using the nslookup utility.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b="1">
                          <a:solidFill>
                            <a:schemeClr val="dk1"/>
                          </a:solidFill>
                          <a:latin typeface="Calibri"/>
                          <a:ea typeface="Calibri"/>
                          <a:cs typeface="Calibri"/>
                          <a:sym typeface="Calibri"/>
                        </a:rPr>
                        <a:t>Command used:</a:t>
                      </a:r>
                    </a:p>
                    <a:p>
                      <a:pPr marL="0" marR="0" lvl="0" indent="0" algn="l" rtl="0">
                        <a:spcBef>
                          <a:spcPts val="0"/>
                        </a:spcBef>
                        <a:spcAft>
                          <a:spcPts val="0"/>
                        </a:spcAft>
                        <a:buNone/>
                      </a:pPr>
                      <a:endParaRPr lang="en-US" sz="1800" b="0" i="0" u="none" strike="noStrike" dirty="0">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1300"/>
                        <a:buFont typeface="Arial"/>
                        <a:buChar char="•"/>
                      </a:pPr>
                      <a:r>
                        <a:rPr lang="en-US" sz="1800" b="0" i="0" u="none" strike="noStrike">
                          <a:solidFill>
                            <a:schemeClr val="dk1"/>
                          </a:solidFill>
                          <a:latin typeface="+mn-lt"/>
                          <a:ea typeface="Calibri"/>
                          <a:cs typeface="Calibri"/>
                          <a:sym typeface="Calibri"/>
                        </a:rPr>
                        <a:t>nslookup 15.206.68.180</a:t>
                      </a:r>
                      <a:endParaRPr lang="en-US" sz="1800" b="0" i="0" u="none" strike="noStrike" dirty="0">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300"/>
                        <a:buFont typeface="Arial"/>
                        <a:buNone/>
                      </a:pPr>
                      <a:endParaRPr lang="en-US" sz="1800" b="0" i="0" u="none" strike="noStrik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300"/>
                        <a:buFont typeface="Arial"/>
                        <a:buNone/>
                      </a:pPr>
                      <a:r>
                        <a:rPr lang="en-US" sz="1800" b="1">
                          <a:solidFill>
                            <a:schemeClr val="dk1"/>
                          </a:solidFill>
                          <a:latin typeface="+mn-lt"/>
                          <a:ea typeface="Calibri"/>
                          <a:cs typeface="Calibri"/>
                          <a:sym typeface="Calibri"/>
                        </a:rPr>
                        <a:t>Inference: </a:t>
                      </a:r>
                    </a:p>
                    <a:p>
                      <a:pPr marL="0" marR="0" lvl="0" indent="0" algn="l" rtl="0">
                        <a:lnSpc>
                          <a:spcPct val="100000"/>
                        </a:lnSpc>
                        <a:spcBef>
                          <a:spcPts val="0"/>
                        </a:spcBef>
                        <a:spcAft>
                          <a:spcPts val="0"/>
                        </a:spcAft>
                        <a:buClr>
                          <a:schemeClr val="dk1"/>
                        </a:buClr>
                        <a:buSzPts val="1300"/>
                        <a:buFont typeface="Arial"/>
                        <a:buNone/>
                      </a:pPr>
                      <a:endParaRPr lang="en-US" sz="1800" b="1">
                        <a:solidFill>
                          <a:schemeClr val="dk1"/>
                        </a:solidFill>
                        <a:latin typeface="+mn-lt"/>
                        <a:ea typeface="Calibri"/>
                        <a:cs typeface="Calibri"/>
                        <a:sym typeface="Calibri"/>
                      </a:endParaRPr>
                    </a:p>
                    <a:p>
                      <a:pPr marL="0" marR="0" lvl="0" indent="0" algn="l" rtl="0">
                        <a:lnSpc>
                          <a:spcPct val="100000"/>
                        </a:lnSpc>
                        <a:spcBef>
                          <a:spcPts val="0"/>
                        </a:spcBef>
                        <a:spcAft>
                          <a:spcPts val="0"/>
                        </a:spcAft>
                        <a:buClr>
                          <a:schemeClr val="dk1"/>
                        </a:buClr>
                        <a:buSzPts val="1300"/>
                        <a:buFont typeface="Arial"/>
                        <a:buNone/>
                      </a:pPr>
                      <a:r>
                        <a:rPr lang="en-US" sz="1800" b="0">
                          <a:solidFill>
                            <a:schemeClr val="dk1"/>
                          </a:solidFill>
                          <a:latin typeface="+mn-lt"/>
                          <a:ea typeface="Calibri"/>
                          <a:cs typeface="Calibri"/>
                          <a:sym typeface="Calibri"/>
                        </a:rPr>
                        <a:t>No useful domain-level DNS data could be extracted from the IP. This is likely because the IP is not tied to a public-facing domain or has DNS privacy settings enabled. Alternative tools like reverse DNS lookup or passive DNS enumeration may be needed for deeper analysis.</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p:cNvSpPr>
            <a:spLocks noGrp="1"/>
          </p:cNvSpPr>
          <p:nvPr>
            <p:ph type="title"/>
          </p:nvPr>
        </p:nvSpPr>
        <p:spPr>
          <a:xfrm>
            <a:off x="1173163" y="319088"/>
            <a:ext cx="9875837" cy="1357312"/>
          </a:xfrm>
        </p:spPr>
        <p:txBody>
          <a:bodyPr/>
          <a:lstStyle/>
          <a:p>
            <a:r>
              <a:rPr lang="en-IN" sz="4000"/>
              <a:t>Observation:</a:t>
            </a:r>
          </a:p>
        </p:txBody>
      </p:sp>
      <p:sp>
        <p:nvSpPr>
          <p:cNvPr id="27651" name="Content Placeholder 2"/>
          <p:cNvSpPr>
            <a:spLocks noGrp="1"/>
          </p:cNvSpPr>
          <p:nvPr>
            <p:ph idx="1"/>
          </p:nvPr>
        </p:nvSpPr>
        <p:spPr>
          <a:xfrm>
            <a:off x="1143000" y="1409700"/>
            <a:ext cx="9872663" cy="4038600"/>
          </a:xfrm>
        </p:spPr>
        <p:txBody>
          <a:bodyPr/>
          <a:lstStyle/>
          <a:p>
            <a:r>
              <a:rPr lang="en-IN"/>
              <a:t>I tried nslookup on the website address</a:t>
            </a:r>
            <a:endParaRPr lang="en-US" sz="2400">
              <a:solidFill>
                <a:srgbClr val="000000"/>
              </a:solidFill>
              <a:cs typeface="Calibri" pitchFamily="34" charset="0"/>
              <a:sym typeface="Calibri" pitchFamily="34" charset="0"/>
            </a:endParaRPr>
          </a:p>
        </p:txBody>
      </p:sp>
      <p:pic>
        <p:nvPicPr>
          <p:cNvPr id="27652" name="Picture 4"/>
          <p:cNvPicPr>
            <a:picLocks noChangeAspect="1"/>
          </p:cNvPicPr>
          <p:nvPr/>
        </p:nvPicPr>
        <p:blipFill>
          <a:blip r:embed="rId2" cstate="print"/>
          <a:srcRect/>
          <a:stretch>
            <a:fillRect/>
          </a:stretch>
        </p:blipFill>
        <p:spPr bwMode="auto">
          <a:xfrm>
            <a:off x="1173163" y="1941513"/>
            <a:ext cx="10004425" cy="4386262"/>
          </a:xfrm>
          <a:prstGeom prst="rect">
            <a:avLst/>
          </a:prstGeom>
          <a:noFill/>
          <a:ln w="9525">
            <a:noFill/>
            <a:miter lim="800000"/>
            <a:headEnd/>
            <a:tailEnd/>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a:spLocks noGrp="1"/>
          </p:cNvSpPr>
          <p:nvPr>
            <p:ph type="title"/>
          </p:nvPr>
        </p:nvSpPr>
        <p:spPr>
          <a:xfrm>
            <a:off x="1176338" y="684213"/>
            <a:ext cx="9875837" cy="1357312"/>
          </a:xfrm>
        </p:spPr>
        <p:txBody>
          <a:bodyPr/>
          <a:lstStyle/>
          <a:p>
            <a:r>
              <a:rPr lang="en-IN"/>
              <a:t>Observation:</a:t>
            </a:r>
          </a:p>
        </p:txBody>
      </p:sp>
      <p:sp>
        <p:nvSpPr>
          <p:cNvPr id="28675" name="Content Placeholder 2"/>
          <p:cNvSpPr>
            <a:spLocks noGrp="1"/>
          </p:cNvSpPr>
          <p:nvPr>
            <p:ph idx="1"/>
          </p:nvPr>
        </p:nvSpPr>
        <p:spPr>
          <a:xfrm>
            <a:off x="1179513" y="2041525"/>
            <a:ext cx="9872662" cy="4038600"/>
          </a:xfrm>
        </p:spPr>
        <p:txBody>
          <a:bodyPr/>
          <a:lstStyle/>
          <a:p>
            <a:r>
              <a:rPr lang="en-US"/>
              <a:t>The nslookup query returned only basic DNS resolution data and did not reveal any associated domain names, authoritative name servers, or additional DNS records. The IP is part of a cloud infrastructure (likely AWS), and no forward or reverse DNS entries of interest were disclosed.</a:t>
            </a:r>
            <a:endParaRPr lang="en-IN"/>
          </a:p>
        </p:txBody>
      </p:sp>
      <p:sp>
        <p:nvSpPr>
          <p:cNvPr id="28676" name="Title 1"/>
          <p:cNvSpPr txBox="1">
            <a:spLocks/>
          </p:cNvSpPr>
          <p:nvPr/>
        </p:nvSpPr>
        <p:spPr bwMode="auto">
          <a:xfrm>
            <a:off x="1157288" y="3613150"/>
            <a:ext cx="9875837" cy="1355725"/>
          </a:xfrm>
          <a:prstGeom prst="rect">
            <a:avLst/>
          </a:prstGeom>
          <a:noFill/>
          <a:ln w="9525">
            <a:noFill/>
            <a:miter lim="800000"/>
            <a:headEnd/>
            <a:tailEnd/>
          </a:ln>
        </p:spPr>
        <p:txBody>
          <a:bodyPr anchor="ctr"/>
          <a:lstStyle/>
          <a:p>
            <a:pPr defTabSz="914400">
              <a:lnSpc>
                <a:spcPct val="90000"/>
              </a:lnSpc>
            </a:pPr>
            <a:r>
              <a:rPr lang="en-IN" sz="4400">
                <a:latin typeface="Calibri" pitchFamily="34" charset="0"/>
              </a:rPr>
              <a:t>Result:</a:t>
            </a:r>
          </a:p>
        </p:txBody>
      </p:sp>
      <p:sp>
        <p:nvSpPr>
          <p:cNvPr id="28677" name="Content Placeholder 2"/>
          <p:cNvSpPr txBox="1">
            <a:spLocks/>
          </p:cNvSpPr>
          <p:nvPr/>
        </p:nvSpPr>
        <p:spPr bwMode="auto">
          <a:xfrm>
            <a:off x="1158875" y="4968875"/>
            <a:ext cx="9874250" cy="1204913"/>
          </a:xfrm>
          <a:prstGeom prst="rect">
            <a:avLst/>
          </a:prstGeom>
          <a:noFill/>
          <a:ln w="9525">
            <a:noFill/>
            <a:miter lim="800000"/>
            <a:headEnd/>
            <a:tailEnd/>
          </a:ln>
        </p:spPr>
        <p:txBody>
          <a:bodyPr/>
          <a:lstStyle/>
          <a:p>
            <a:pPr marL="44450" defTabSz="914400">
              <a:lnSpc>
                <a:spcPct val="90000"/>
              </a:lnSpc>
              <a:spcBef>
                <a:spcPts val="1400"/>
              </a:spcBef>
              <a:buClr>
                <a:schemeClr val="tx1"/>
              </a:buClr>
              <a:buSzPct val="80000"/>
              <a:buFont typeface="Corbel" pitchFamily="34" charset="0"/>
              <a:buNone/>
            </a:pPr>
            <a:r>
              <a:rPr lang="en-US" sz="2200">
                <a:latin typeface="Calibri" pitchFamily="34" charset="0"/>
              </a:rPr>
              <a:t>The nslookup command did not return any domain name or DNS record information related to the IP 13.126.238.6. This indicates that the server is likely hosted on a cloud infrastructure (e.g., AWS) without a publicly mapped domain name.</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p:cNvSpPr>
            <a:spLocks noGrp="1"/>
          </p:cNvSpPr>
          <p:nvPr>
            <p:ph type="title"/>
          </p:nvPr>
        </p:nvSpPr>
        <p:spPr/>
        <p:txBody>
          <a:bodyPr/>
          <a:lstStyle/>
          <a:p>
            <a:r>
              <a:rPr lang="en-IN"/>
              <a:t>Recommendation:</a:t>
            </a:r>
          </a:p>
        </p:txBody>
      </p:sp>
      <p:sp>
        <p:nvSpPr>
          <p:cNvPr id="29699" name="Content Placeholder 2"/>
          <p:cNvSpPr>
            <a:spLocks noGrp="1"/>
          </p:cNvSpPr>
          <p:nvPr>
            <p:ph idx="1"/>
          </p:nvPr>
        </p:nvSpPr>
        <p:spPr/>
        <p:txBody>
          <a:bodyPr/>
          <a:lstStyle/>
          <a:p>
            <a:r>
              <a:rPr lang="en-US"/>
              <a:t>Use reverse DNS tools or passive DNS lookup services (e.g., dig -x, Shodan, or Censys) to explore domain associations if nslookup fails.</a:t>
            </a:r>
          </a:p>
          <a:p>
            <a:endParaRPr lang="en-US"/>
          </a:p>
          <a:p>
            <a:r>
              <a:rPr lang="en-US"/>
              <a:t>Combine with subdomain enumeration tools like theHarvester or Amass for broader discovery.</a:t>
            </a:r>
          </a:p>
          <a:p>
            <a:endParaRPr lang="en-US"/>
          </a:p>
          <a:p>
            <a:r>
              <a:rPr lang="en-US"/>
              <a:t>If targeting a domain rather than an IP, use nslookup domain.com instead of an IP address.</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p:cNvSpPr>
            <a:spLocks noGrp="1"/>
          </p:cNvSpPr>
          <p:nvPr>
            <p:ph type="title"/>
          </p:nvPr>
        </p:nvSpPr>
        <p:spPr/>
        <p:txBody>
          <a:bodyPr/>
          <a:lstStyle/>
          <a:p>
            <a:r>
              <a:rPr lang="en-IN" sz="4000"/>
              <a:t>5. Advanced IP Scanner</a:t>
            </a:r>
          </a:p>
        </p:txBody>
      </p:sp>
      <p:graphicFrame>
        <p:nvGraphicFramePr>
          <p:cNvPr id="6" name="Table 8"/>
          <p:cNvGraphicFramePr>
            <a:graphicFrameLocks noGrp="1"/>
          </p:cNvGraphicFramePr>
          <p:nvPr>
            <p:ph idx="1"/>
          </p:nvPr>
        </p:nvGraphicFramePr>
        <p:xfrm>
          <a:off x="1143000" y="1965325"/>
          <a:ext cx="9872663" cy="371475"/>
        </p:xfrm>
        <a:graphic>
          <a:graphicData uri="http://schemas.openxmlformats.org/drawingml/2006/table">
            <a:tbl>
              <a:tblPr firstRow="1" bandRow="1">
                <a:tableStyleId>{00A15C55-8517-42AA-B614-E9B94910E393}</a:tableStyleId>
              </a:tblPr>
              <a:tblGrid>
                <a:gridCol w="9872663">
                  <a:extLst>
                    <a:ext uri="{9D8B030D-6E8A-4147-A177-3AD203B41FA5}">
                      <a16:colId xmlns:a16="http://schemas.microsoft.com/office/drawing/2014/main" val="20000"/>
                    </a:ext>
                  </a:extLst>
                </a:gridCol>
              </a:tblGrid>
              <a:tr h="37084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graphicFrame>
        <p:nvGraphicFramePr>
          <p:cNvPr id="9" name="Table 9"/>
          <p:cNvGraphicFramePr>
            <a:graphicFrameLocks noGrp="1"/>
          </p:cNvGraphicFramePr>
          <p:nvPr/>
        </p:nvGraphicFramePr>
        <p:xfrm>
          <a:off x="1143000" y="2336800"/>
          <a:ext cx="9872663" cy="3022600"/>
        </p:xfrm>
        <a:graphic>
          <a:graphicData uri="http://schemas.openxmlformats.org/drawingml/2006/table">
            <a:tbl>
              <a:tblPr firstRow="1" bandRow="1">
                <a:tableStyleId>{5C22544A-7EE6-4342-B048-85BDC9FD1C3A}</a:tableStyleId>
              </a:tblPr>
              <a:tblGrid>
                <a:gridCol w="2003613">
                  <a:extLst>
                    <a:ext uri="{9D8B030D-6E8A-4147-A177-3AD203B41FA5}">
                      <a16:colId xmlns:a16="http://schemas.microsoft.com/office/drawing/2014/main" val="20000"/>
                    </a:ext>
                  </a:extLst>
                </a:gridCol>
                <a:gridCol w="7869051">
                  <a:extLst>
                    <a:ext uri="{9D8B030D-6E8A-4147-A177-3AD203B41FA5}">
                      <a16:colId xmlns:a16="http://schemas.microsoft.com/office/drawing/2014/main" val="20001"/>
                    </a:ext>
                  </a:extLst>
                </a:gridCol>
              </a:tblGrid>
              <a:tr h="3022302">
                <a:tc>
                  <a:txBody>
                    <a:bodyPr/>
                    <a:lstStyle/>
                    <a:p>
                      <a:pPr algn="ctr"/>
                      <a:endParaRPr lang="en-US" dirty="0"/>
                    </a:p>
                    <a:p>
                      <a:pPr algn="ctr"/>
                      <a:endParaRPr lang="en-US" dirty="0"/>
                    </a:p>
                    <a:p>
                      <a:pPr algn="ctr"/>
                      <a:endParaRPr lang="en-US" dirty="0"/>
                    </a:p>
                    <a:p>
                      <a:pPr algn="ctr"/>
                      <a:endParaRPr lang="en-US" dirty="0"/>
                    </a:p>
                    <a:p>
                      <a:pPr algn="ctr"/>
                      <a:r>
                        <a:rPr lang="en-US">
                          <a:solidFill>
                            <a:schemeClr val="tx1"/>
                          </a:solidFill>
                        </a:rPr>
                        <a:t>Advanced IP Scanner</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a:solidFill>
                          <a:schemeClr val="dk1"/>
                        </a:solidFill>
                        <a:latin typeface="+mn-lt"/>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a:solidFill>
                          <a:schemeClr val="dk1"/>
                        </a:solidFill>
                        <a:latin typeface="+mn-lt"/>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a:solidFill>
                            <a:schemeClr val="dk1"/>
                          </a:solidFill>
                          <a:latin typeface="+mn-lt"/>
                          <a:ea typeface="Calibri"/>
                          <a:cs typeface="Calibri"/>
                          <a:sym typeface="Calibri"/>
                        </a:rPr>
                        <a:t>To identify active devices, their IP and MAC addresses, open ports, and network shares in the target’s local or extended network using a graphical IP scanning tool.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a:solidFill>
                          <a:schemeClr val="dk1"/>
                        </a:solidFill>
                        <a:latin typeface="+mn-lt"/>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a:solidFill>
                          <a:schemeClr val="dk1"/>
                        </a:solidFill>
                        <a:latin typeface="+mn-lt"/>
                        <a:ea typeface="Calibri"/>
                        <a:cs typeface="Calibri"/>
                        <a:sym typeface="Calibri"/>
                      </a:endParaRPr>
                    </a:p>
                    <a:p>
                      <a:pPr marL="0" marR="0" lvl="0" indent="0" algn="l" rtl="0">
                        <a:spcBef>
                          <a:spcPts val="0"/>
                        </a:spcBef>
                        <a:spcAft>
                          <a:spcPts val="0"/>
                        </a:spcAft>
                        <a:buNone/>
                      </a:pPr>
                      <a:r>
                        <a:rPr lang="en-US" sz="1800" b="1">
                          <a:solidFill>
                            <a:schemeClr val="dk1"/>
                          </a:solidFill>
                          <a:latin typeface="Calibri"/>
                          <a:ea typeface="Calibri"/>
                          <a:cs typeface="Calibri"/>
                          <a:sym typeface="Calibri"/>
                        </a:rPr>
                        <a:t>URL Tested:</a:t>
                      </a:r>
                      <a:endParaRPr lang="en-US" sz="1800" b="0" i="0" u="none" strike="noStrike" dirty="0">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1300"/>
                        <a:buFont typeface="Arial"/>
                        <a:buChar char="•"/>
                      </a:pPr>
                      <a:r>
                        <a:rPr lang="en-US" sz="1800" b="0" i="0" u="none" strike="noStrike">
                          <a:solidFill>
                            <a:schemeClr val="dk1"/>
                          </a:solidFill>
                          <a:latin typeface="Calibri"/>
                          <a:ea typeface="Calibri"/>
                          <a:cs typeface="Calibri"/>
                          <a:sym typeface="Calibri"/>
                        </a:rPr>
                        <a:t>http://</a:t>
                      </a:r>
                      <a:r>
                        <a:rPr lang="en-US" sz="1800" b="0" i="0" u="none" strike="noStrike">
                          <a:solidFill>
                            <a:schemeClr val="dk1"/>
                          </a:solidFill>
                          <a:latin typeface="+mn-lt"/>
                          <a:ea typeface="Calibri"/>
                          <a:cs typeface="Calibri"/>
                          <a:sym typeface="Calibri"/>
                        </a:rPr>
                        <a:t>43.205.145.199/</a:t>
                      </a:r>
                    </a:p>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p:cNvSpPr>
            <a:spLocks noGrp="1"/>
          </p:cNvSpPr>
          <p:nvPr>
            <p:ph type="title"/>
          </p:nvPr>
        </p:nvSpPr>
        <p:spPr>
          <a:xfrm>
            <a:off x="1173163" y="369888"/>
            <a:ext cx="9875837" cy="1355725"/>
          </a:xfrm>
        </p:spPr>
        <p:txBody>
          <a:bodyPr/>
          <a:lstStyle/>
          <a:p>
            <a:r>
              <a:rPr lang="en-IN" sz="4000"/>
              <a:t>Observation:</a:t>
            </a:r>
          </a:p>
        </p:txBody>
      </p:sp>
      <p:sp>
        <p:nvSpPr>
          <p:cNvPr id="31747" name="Content Placeholder 2"/>
          <p:cNvSpPr>
            <a:spLocks noGrp="1"/>
          </p:cNvSpPr>
          <p:nvPr>
            <p:ph idx="1"/>
          </p:nvPr>
        </p:nvSpPr>
        <p:spPr>
          <a:xfrm>
            <a:off x="1143000" y="1409700"/>
            <a:ext cx="9872663" cy="4038600"/>
          </a:xfrm>
        </p:spPr>
        <p:txBody>
          <a:bodyPr/>
          <a:lstStyle/>
          <a:p>
            <a:r>
              <a:rPr lang="en-US" sz="2400">
                <a:solidFill>
                  <a:srgbClr val="000000"/>
                </a:solidFill>
                <a:cs typeface="Calibri" pitchFamily="34" charset="0"/>
                <a:sym typeface="Calibri" pitchFamily="34" charset="0"/>
              </a:rPr>
              <a:t>The scan was performed on the network range where the training server (13.126.238.6) was hosted. </a:t>
            </a:r>
          </a:p>
          <a:p>
            <a:r>
              <a:rPr lang="en-US" sz="2400">
                <a:solidFill>
                  <a:srgbClr val="000000"/>
                </a:solidFill>
                <a:cs typeface="Calibri" pitchFamily="34" charset="0"/>
                <a:sym typeface="Calibri" pitchFamily="34" charset="0"/>
              </a:rPr>
              <a:t>The scanner successfully identified the IP address as active and showed the open ports (22 for SSH and 80 for HTTP).</a:t>
            </a:r>
          </a:p>
          <a:p>
            <a:r>
              <a:rPr lang="en-US" sz="2400">
                <a:solidFill>
                  <a:srgbClr val="000000"/>
                </a:solidFill>
                <a:cs typeface="Calibri" pitchFamily="34" charset="0"/>
                <a:sym typeface="Calibri" pitchFamily="34" charset="0"/>
              </a:rPr>
              <a:t> No shared folders or additional devices were discovered within the scanned IP range.</a:t>
            </a:r>
          </a:p>
        </p:txBody>
      </p:sp>
      <p:pic>
        <p:nvPicPr>
          <p:cNvPr id="6" name="Picture 5"/>
          <p:cNvPicPr>
            <a:picLocks noChangeAspect="1"/>
          </p:cNvPicPr>
          <p:nvPr/>
        </p:nvPicPr>
        <p:blipFill>
          <a:blip r:embed="rId2" cstate="print"/>
          <a:stretch>
            <a:fillRect/>
          </a:stretch>
        </p:blipFill>
        <p:spPr>
          <a:xfrm>
            <a:off x="1677988" y="4083050"/>
            <a:ext cx="8866187" cy="1506538"/>
          </a:xfrm>
          <a:prstGeom prst="rect">
            <a:avLst/>
          </a:prstGeom>
          <a:effectLst>
            <a:outerShdw blurRad="50800" dist="38100" dir="2700000" algn="tl" rotWithShape="0">
              <a:prstClr val="black">
                <a:alpha val="40000"/>
              </a:prstClr>
            </a:outerShdw>
          </a:effec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le 1"/>
          <p:cNvSpPr>
            <a:spLocks noGrp="1"/>
          </p:cNvSpPr>
          <p:nvPr>
            <p:ph type="title"/>
          </p:nvPr>
        </p:nvSpPr>
        <p:spPr>
          <a:xfrm>
            <a:off x="1143000" y="327025"/>
            <a:ext cx="9875838" cy="1355725"/>
          </a:xfrm>
        </p:spPr>
        <p:txBody>
          <a:bodyPr/>
          <a:lstStyle/>
          <a:p>
            <a:r>
              <a:rPr lang="en-IN"/>
              <a:t>Result:</a:t>
            </a:r>
          </a:p>
        </p:txBody>
      </p:sp>
      <p:sp>
        <p:nvSpPr>
          <p:cNvPr id="32771" name="Content Placeholder 2"/>
          <p:cNvSpPr>
            <a:spLocks noGrp="1"/>
          </p:cNvSpPr>
          <p:nvPr>
            <p:ph idx="1"/>
          </p:nvPr>
        </p:nvSpPr>
        <p:spPr>
          <a:xfrm>
            <a:off x="1143000" y="1409700"/>
            <a:ext cx="9872663" cy="4038600"/>
          </a:xfrm>
        </p:spPr>
        <p:txBody>
          <a:bodyPr/>
          <a:lstStyle/>
          <a:p>
            <a:r>
              <a:rPr lang="en-US"/>
              <a:t>The tool confirmed that the target IP is live and responsive on the network. </a:t>
            </a:r>
          </a:p>
          <a:p>
            <a:r>
              <a:rPr lang="en-US"/>
              <a:t>It validated the presence of services previously detected with Nmap (HTTP and SSH), serving as a visual cross-verification. </a:t>
            </a:r>
          </a:p>
          <a:p>
            <a:r>
              <a:rPr lang="en-US"/>
              <a:t>No unsecured shared folders or additional hosts were identified.</a:t>
            </a:r>
            <a:endParaRPr lang="en-IN"/>
          </a:p>
        </p:txBody>
      </p:sp>
      <p:pic>
        <p:nvPicPr>
          <p:cNvPr id="7" name="Picture 6"/>
          <p:cNvPicPr>
            <a:picLocks noChangeAspect="1"/>
          </p:cNvPicPr>
          <p:nvPr/>
        </p:nvPicPr>
        <p:blipFill>
          <a:blip r:embed="rId2" cstate="print"/>
          <a:srcRect r="46181" b="63507"/>
          <a:stretch>
            <a:fillRect/>
          </a:stretch>
        </p:blipFill>
        <p:spPr>
          <a:xfrm>
            <a:off x="1095375" y="3633788"/>
            <a:ext cx="5797550" cy="2211387"/>
          </a:xfrm>
          <a:prstGeom prst="rect">
            <a:avLst/>
          </a:prstGeom>
          <a:effectLst>
            <a:outerShdw blurRad="50800" dist="38100" dir="2700000" algn="tl" rotWithShape="0">
              <a:prstClr val="black">
                <a:alpha val="40000"/>
              </a:prstClr>
            </a:outerShdw>
          </a:effectLst>
        </p:spPr>
      </p:pic>
      <p:pic>
        <p:nvPicPr>
          <p:cNvPr id="8" name="Picture 7"/>
          <p:cNvPicPr>
            <a:picLocks noChangeAspect="1"/>
          </p:cNvPicPr>
          <p:nvPr/>
        </p:nvPicPr>
        <p:blipFill>
          <a:blip r:embed="rId2" cstate="print"/>
          <a:srcRect l="10709" t="26796" r="46181" b="11960"/>
          <a:stretch>
            <a:fillRect/>
          </a:stretch>
        </p:blipFill>
        <p:spPr>
          <a:xfrm>
            <a:off x="7045325" y="3348038"/>
            <a:ext cx="3817938" cy="3051175"/>
          </a:xfrm>
          <a:prstGeom prst="rect">
            <a:avLst/>
          </a:prstGeom>
          <a:effectLst>
            <a:outerShdw blurRad="50800" dist="38100" dir="2700000" algn="tl" rotWithShape="0">
              <a:prstClr val="black">
                <a:alpha val="40000"/>
              </a:prstClr>
            </a:outerShdw>
          </a:effec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a:xfrm>
            <a:off x="1143000" y="609600"/>
            <a:ext cx="9875838" cy="950913"/>
          </a:xfrm>
        </p:spPr>
        <p:txBody>
          <a:bodyPr/>
          <a:lstStyle/>
          <a:p>
            <a:r>
              <a:rPr lang="en-US"/>
              <a:t>List of Security Vulnerabilities</a:t>
            </a:r>
          </a:p>
        </p:txBody>
      </p:sp>
      <p:sp>
        <p:nvSpPr>
          <p:cNvPr id="3" name="Content Placeholder 2"/>
          <p:cNvSpPr>
            <a:spLocks noGrp="1"/>
          </p:cNvSpPr>
          <p:nvPr>
            <p:ph idx="1"/>
          </p:nvPr>
        </p:nvSpPr>
        <p:spPr>
          <a:xfrm>
            <a:off x="1139825" y="1833563"/>
            <a:ext cx="9872663" cy="4038600"/>
          </a:xfrm>
        </p:spPr>
        <p:txBody>
          <a:bodyPr rtlCol="0">
            <a:normAutofit lnSpcReduction="10000"/>
          </a:bodyPr>
          <a:lstStyle/>
          <a:p>
            <a:pPr indent="-182880" fontAlgn="auto">
              <a:spcAft>
                <a:spcPts val="0"/>
              </a:spcAft>
              <a:defRPr/>
            </a:pPr>
            <a:r>
              <a:rPr lang="en-US" sz="1800"/>
              <a:t>Hackers use </a:t>
            </a:r>
            <a:r>
              <a:rPr lang="en-US" sz="1800" b="1"/>
              <a:t>Google Dorks</a:t>
            </a:r>
            <a:r>
              <a:rPr lang="en-US" sz="1800"/>
              <a:t>, </a:t>
            </a:r>
            <a:r>
              <a:rPr lang="en-US" sz="1800" b="1"/>
              <a:t>Whois</a:t>
            </a:r>
            <a:r>
              <a:rPr lang="en-US" sz="1800"/>
              <a:t>, </a:t>
            </a:r>
            <a:r>
              <a:rPr lang="en-US" sz="1800" b="1"/>
              <a:t>nslookup</a:t>
            </a:r>
            <a:r>
              <a:rPr lang="en-US" sz="1800"/>
              <a:t>, and </a:t>
            </a:r>
            <a:r>
              <a:rPr lang="en-US" sz="1800" b="1"/>
              <a:t>Advanced IP Scanner</a:t>
            </a:r>
            <a:r>
              <a:rPr lang="en-US" sz="1800"/>
              <a:t> to gather critical information about the target system. Though not directly harmful, these tools reveal sensitive data that can aid in further attacks.</a:t>
            </a:r>
          </a:p>
          <a:p>
            <a:pPr indent="-182880" fontAlgn="auto">
              <a:spcAft>
                <a:spcPts val="0"/>
              </a:spcAft>
              <a:defRPr/>
            </a:pPr>
            <a:r>
              <a:rPr lang="en-US" sz="1800" b="1"/>
              <a:t>Nmap</a:t>
            </a:r>
            <a:r>
              <a:rPr lang="en-US" sz="1800"/>
              <a:t> scanning can expose open ports and services, helping attackers find vulnerable entry points into the system.</a:t>
            </a:r>
          </a:p>
          <a:p>
            <a:pPr indent="-182880" fontAlgn="auto">
              <a:spcAft>
                <a:spcPts val="0"/>
              </a:spcAft>
              <a:defRPr/>
            </a:pPr>
            <a:r>
              <a:rPr lang="en-US" sz="1800" b="1"/>
              <a:t>Nikto</a:t>
            </a:r>
            <a:r>
              <a:rPr lang="en-US" sz="1800"/>
              <a:t> detects outdated server software and misconfigurations, which could allow attackers to exploit known vulnerabilities and gain control over web servers.</a:t>
            </a:r>
          </a:p>
          <a:p>
            <a:pPr indent="-182880" fontAlgn="auto">
              <a:spcAft>
                <a:spcPts val="0"/>
              </a:spcAft>
              <a:defRPr/>
            </a:pPr>
            <a:r>
              <a:rPr lang="en-US" sz="1800"/>
              <a:t>Through </a:t>
            </a:r>
            <a:r>
              <a:rPr lang="en-US" sz="1800" b="1"/>
              <a:t>SQL Injection</a:t>
            </a:r>
            <a:r>
              <a:rPr lang="en-US" sz="1800"/>
              <a:t>, attackers can manipulate database queries to extract confidential information, access user credentials, or bypass login systems entirely.</a:t>
            </a:r>
          </a:p>
          <a:p>
            <a:pPr indent="-182880" fontAlgn="auto">
              <a:spcAft>
                <a:spcPts val="0"/>
              </a:spcAft>
              <a:defRPr/>
            </a:pPr>
            <a:r>
              <a:rPr lang="en-US" sz="1800" b="1"/>
              <a:t>GET-based methods using Burp Suite</a:t>
            </a:r>
            <a:r>
              <a:rPr lang="en-US" sz="1800"/>
              <a:t> expose insecure parameter handling in URLs. Attackers can modify requests to access restricted data or perform unauthorized actions.</a:t>
            </a:r>
          </a:p>
          <a:p>
            <a:pPr indent="-182880" fontAlgn="auto">
              <a:spcAft>
                <a:spcPts val="0"/>
              </a:spcAft>
              <a:defRPr/>
            </a:pPr>
            <a:r>
              <a:rPr lang="en-US" sz="1800" b="1"/>
              <a:t>Reflected XSS</a:t>
            </a:r>
            <a:r>
              <a:rPr lang="en-US" sz="1800"/>
              <a:t> allows attackers to inject malicious scripts into a user’s browser. These scripts can steal session cookies, redirect users, or perform actions on behalf of the victim.</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1"/>
          <p:cNvSpPr>
            <a:spLocks noGrp="1"/>
          </p:cNvSpPr>
          <p:nvPr>
            <p:ph type="title"/>
          </p:nvPr>
        </p:nvSpPr>
        <p:spPr>
          <a:xfrm>
            <a:off x="1031875" y="841375"/>
            <a:ext cx="9875838" cy="1357313"/>
          </a:xfrm>
        </p:spPr>
        <p:txBody>
          <a:bodyPr/>
          <a:lstStyle/>
          <a:p>
            <a:r>
              <a:rPr lang="en-IN"/>
              <a:t>Recommendation:</a:t>
            </a:r>
          </a:p>
        </p:txBody>
      </p:sp>
      <p:sp>
        <p:nvSpPr>
          <p:cNvPr id="3" name="Content Placeholder 2"/>
          <p:cNvSpPr>
            <a:spLocks noGrp="1"/>
          </p:cNvSpPr>
          <p:nvPr>
            <p:ph idx="1"/>
          </p:nvPr>
        </p:nvSpPr>
        <p:spPr>
          <a:xfrm>
            <a:off x="998538" y="2046288"/>
            <a:ext cx="9872662" cy="4038600"/>
          </a:xfrm>
        </p:spPr>
        <p:txBody>
          <a:bodyPr rtlCol="0">
            <a:normAutofit/>
          </a:bodyPr>
          <a:lstStyle/>
          <a:p>
            <a:pPr indent="-182880" fontAlgn="auto">
              <a:spcAft>
                <a:spcPts val="0"/>
              </a:spcAft>
              <a:defRPr/>
            </a:pPr>
            <a:r>
              <a:rPr lang="en-US"/>
              <a:t>Restrict access to internal systems using firewalls or network segmentation.</a:t>
            </a:r>
          </a:p>
          <a:p>
            <a:pPr indent="-182880" fontAlgn="auto">
              <a:spcAft>
                <a:spcPts val="0"/>
              </a:spcAft>
              <a:defRPr/>
            </a:pPr>
            <a:r>
              <a:rPr lang="en-US"/>
              <a:t>Disable unnecessary services and ports on exposed hosts.</a:t>
            </a:r>
          </a:p>
          <a:p>
            <a:pPr indent="-182880" fontAlgn="auto">
              <a:spcAft>
                <a:spcPts val="0"/>
              </a:spcAft>
              <a:defRPr/>
            </a:pPr>
            <a:r>
              <a:rPr lang="en-US"/>
              <a:t>Avoid using open shared folders or ensure they are properly secured.</a:t>
            </a:r>
          </a:p>
          <a:p>
            <a:pPr indent="-182880" fontAlgn="auto">
              <a:spcAft>
                <a:spcPts val="0"/>
              </a:spcAft>
              <a:defRPr/>
            </a:pPr>
            <a:r>
              <a:rPr lang="en-US"/>
              <a:t>Regularly audit the network for unknown or unauthorized devices.</a:t>
            </a:r>
          </a:p>
          <a:p>
            <a:pPr marL="45720" indent="0" fontAlgn="auto">
              <a:spcAft>
                <a:spcPts val="0"/>
              </a:spcAft>
              <a:buFont typeface="Corbel" pitchFamily="34" charset="0"/>
              <a:buNone/>
              <a:defRPr/>
            </a:pPr>
            <a:endParaRPr lang="en-U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p:cNvSpPr>
            <a:spLocks noGrp="1"/>
          </p:cNvSpPr>
          <p:nvPr>
            <p:ph type="title"/>
          </p:nvPr>
        </p:nvSpPr>
        <p:spPr/>
        <p:txBody>
          <a:bodyPr/>
          <a:lstStyle/>
          <a:p>
            <a:r>
              <a:rPr lang="en-IN" sz="4000"/>
              <a:t>6. Nikto</a:t>
            </a:r>
          </a:p>
        </p:txBody>
      </p:sp>
      <p:graphicFrame>
        <p:nvGraphicFramePr>
          <p:cNvPr id="10" name="Table 8"/>
          <p:cNvGraphicFramePr>
            <a:graphicFrameLocks/>
          </p:cNvGraphicFramePr>
          <p:nvPr/>
        </p:nvGraphicFramePr>
        <p:xfrm>
          <a:off x="1143000" y="1965325"/>
          <a:ext cx="9872663" cy="371475"/>
        </p:xfrm>
        <a:graphic>
          <a:graphicData uri="http://schemas.openxmlformats.org/drawingml/2006/table">
            <a:tbl>
              <a:tblPr firstRow="1" bandRow="1">
                <a:tableStyleId>{00A15C55-8517-42AA-B614-E9B94910E393}</a:tableStyleId>
              </a:tblPr>
              <a:tblGrid>
                <a:gridCol w="9872663">
                  <a:extLst>
                    <a:ext uri="{9D8B030D-6E8A-4147-A177-3AD203B41FA5}">
                      <a16:colId xmlns:a16="http://schemas.microsoft.com/office/drawing/2014/main" val="20000"/>
                    </a:ext>
                  </a:extLst>
                </a:gridCol>
              </a:tblGrid>
              <a:tr h="37084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graphicFrame>
        <p:nvGraphicFramePr>
          <p:cNvPr id="11" name="Table 9"/>
          <p:cNvGraphicFramePr>
            <a:graphicFrameLocks noGrp="1"/>
          </p:cNvGraphicFramePr>
          <p:nvPr/>
        </p:nvGraphicFramePr>
        <p:xfrm>
          <a:off x="1143000" y="2336800"/>
          <a:ext cx="9872663" cy="3022600"/>
        </p:xfrm>
        <a:graphic>
          <a:graphicData uri="http://schemas.openxmlformats.org/drawingml/2006/table">
            <a:tbl>
              <a:tblPr firstRow="1" bandRow="1">
                <a:tableStyleId>{5C22544A-7EE6-4342-B048-85BDC9FD1C3A}</a:tableStyleId>
              </a:tblPr>
              <a:tblGrid>
                <a:gridCol w="2003613">
                  <a:extLst>
                    <a:ext uri="{9D8B030D-6E8A-4147-A177-3AD203B41FA5}">
                      <a16:colId xmlns:a16="http://schemas.microsoft.com/office/drawing/2014/main" val="20000"/>
                    </a:ext>
                  </a:extLst>
                </a:gridCol>
                <a:gridCol w="7869051">
                  <a:extLst>
                    <a:ext uri="{9D8B030D-6E8A-4147-A177-3AD203B41FA5}">
                      <a16:colId xmlns:a16="http://schemas.microsoft.com/office/drawing/2014/main" val="20001"/>
                    </a:ext>
                  </a:extLst>
                </a:gridCol>
              </a:tblGrid>
              <a:tr h="3022302">
                <a:tc>
                  <a:txBody>
                    <a:bodyPr/>
                    <a:lstStyle/>
                    <a:p>
                      <a:pPr algn="ctr"/>
                      <a:endParaRPr lang="en-US" dirty="0"/>
                    </a:p>
                    <a:p>
                      <a:pPr algn="ctr"/>
                      <a:endParaRPr lang="en-US" dirty="0"/>
                    </a:p>
                    <a:p>
                      <a:pPr algn="ctr"/>
                      <a:endParaRPr lang="en-US" dirty="0"/>
                    </a:p>
                    <a:p>
                      <a:pPr algn="ctr"/>
                      <a:endParaRPr lang="en-US" dirty="0"/>
                    </a:p>
                    <a:p>
                      <a:pPr algn="ctr"/>
                      <a:endParaRPr lang="en-US" dirty="0"/>
                    </a:p>
                    <a:p>
                      <a:pPr algn="ctr"/>
                      <a:r>
                        <a:rPr lang="en-US"/>
                        <a:t>Nikto</a:t>
                      </a:r>
                      <a:endParaRPr lang="en-US" dirty="0"/>
                    </a:p>
                    <a:p>
                      <a:pPr algn="ctr"/>
                      <a:r>
                        <a:rPr lang="en-US" dirty="0"/>
                        <a:t>(Critical)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00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a:solidFill>
                          <a:schemeClr val="dk1"/>
                        </a:solidFill>
                        <a:latin typeface="+mn-lt"/>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a:solidFill>
                          <a:schemeClr val="dk1"/>
                        </a:solidFill>
                        <a:latin typeface="+mn-lt"/>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a:solidFill>
                            <a:schemeClr val="dk1"/>
                          </a:solidFill>
                          <a:latin typeface="+mn-lt"/>
                          <a:ea typeface="Calibri"/>
                          <a:cs typeface="Calibri"/>
                          <a:sym typeface="Calibri"/>
                        </a:rPr>
                        <a:t>To identify known vulnerabilities, outdated components, misconfigurations, and potentially dangerous files on the target web server using the Nikto web scanner.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a:solidFill>
                          <a:schemeClr val="dk1"/>
                        </a:solidFill>
                        <a:latin typeface="+mn-lt"/>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a:solidFill>
                          <a:schemeClr val="dk1"/>
                        </a:solidFill>
                        <a:latin typeface="+mn-lt"/>
                        <a:ea typeface="Calibri"/>
                        <a:cs typeface="Calibri"/>
                        <a:sym typeface="Calibri"/>
                      </a:endParaRPr>
                    </a:p>
                    <a:p>
                      <a:pPr marL="0" marR="0" lvl="0" indent="0" algn="l" rtl="0">
                        <a:spcBef>
                          <a:spcPts val="0"/>
                        </a:spcBef>
                        <a:spcAft>
                          <a:spcPts val="0"/>
                        </a:spcAft>
                        <a:buNone/>
                      </a:pPr>
                      <a:r>
                        <a:rPr lang="en-US" sz="1800" b="1">
                          <a:solidFill>
                            <a:schemeClr val="dk1"/>
                          </a:solidFill>
                          <a:latin typeface="Calibri"/>
                          <a:ea typeface="Calibri"/>
                          <a:cs typeface="Calibri"/>
                          <a:sym typeface="Calibri"/>
                        </a:rPr>
                        <a:t>Command Used:</a:t>
                      </a:r>
                      <a:endParaRPr lang="en-US" sz="1800" b="0" i="0" u="none" strike="noStrike" dirty="0">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1300"/>
                        <a:buFont typeface="Arial"/>
                        <a:buChar char="•"/>
                      </a:pPr>
                      <a:r>
                        <a:rPr lang="en-US" sz="1800" b="0" i="0" u="none" strike="noStrike">
                          <a:solidFill>
                            <a:schemeClr val="dk1"/>
                          </a:solidFill>
                          <a:latin typeface="+mn-lt"/>
                          <a:ea typeface="Calibri"/>
                          <a:cs typeface="Calibri"/>
                          <a:sym typeface="Calibri"/>
                        </a:rPr>
                        <a:t>nikto -h http://13.233.45.196</a:t>
                      </a:r>
                    </a:p>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a:xfrm>
            <a:off x="998538" y="603250"/>
            <a:ext cx="9875837" cy="1357313"/>
          </a:xfrm>
        </p:spPr>
        <p:txBody>
          <a:bodyPr/>
          <a:lstStyle/>
          <a:p>
            <a:r>
              <a:rPr lang="en-IN" sz="4000"/>
              <a:t>Observation:</a:t>
            </a:r>
          </a:p>
        </p:txBody>
      </p:sp>
      <p:sp>
        <p:nvSpPr>
          <p:cNvPr id="35843" name="Content Placeholder 2"/>
          <p:cNvSpPr>
            <a:spLocks noGrp="1"/>
          </p:cNvSpPr>
          <p:nvPr>
            <p:ph idx="1"/>
          </p:nvPr>
        </p:nvSpPr>
        <p:spPr>
          <a:xfrm>
            <a:off x="987425" y="1795463"/>
            <a:ext cx="9872663" cy="4038600"/>
          </a:xfrm>
        </p:spPr>
        <p:txBody>
          <a:bodyPr/>
          <a:lstStyle/>
          <a:p>
            <a:r>
              <a:rPr lang="en-IN"/>
              <a:t>I ran nikto scan on  </a:t>
            </a:r>
            <a:r>
              <a:rPr lang="en-US" sz="2400">
                <a:solidFill>
                  <a:srgbClr val="000000"/>
                </a:solidFill>
                <a:cs typeface="Calibri" pitchFamily="34" charset="0"/>
                <a:sym typeface="Calibri" pitchFamily="34" charset="0"/>
              </a:rPr>
              <a:t>http://13.233.45.196 in Kali Linux</a:t>
            </a:r>
          </a:p>
        </p:txBody>
      </p:sp>
      <p:pic>
        <p:nvPicPr>
          <p:cNvPr id="35844" name="Picture 4"/>
          <p:cNvPicPr>
            <a:picLocks noChangeAspect="1"/>
          </p:cNvPicPr>
          <p:nvPr/>
        </p:nvPicPr>
        <p:blipFill>
          <a:blip r:embed="rId2" cstate="print"/>
          <a:srcRect l="10480" t="35568" r="64381" b="56599"/>
          <a:stretch>
            <a:fillRect/>
          </a:stretch>
        </p:blipFill>
        <p:spPr bwMode="auto">
          <a:xfrm>
            <a:off x="998538" y="2617788"/>
            <a:ext cx="8851900" cy="3216275"/>
          </a:xfrm>
          <a:prstGeom prst="rect">
            <a:avLst/>
          </a:prstGeom>
          <a:noFill/>
          <a:ln w="9525">
            <a:noFill/>
            <a:miter lim="800000"/>
            <a:headEnd/>
            <a:tailEnd/>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p:cNvSpPr>
          <p:nvPr>
            <p:ph type="title"/>
          </p:nvPr>
        </p:nvSpPr>
        <p:spPr>
          <a:xfrm>
            <a:off x="1155700" y="266700"/>
            <a:ext cx="9875838" cy="1357313"/>
          </a:xfrm>
        </p:spPr>
        <p:txBody>
          <a:bodyPr/>
          <a:lstStyle/>
          <a:p>
            <a:r>
              <a:rPr lang="en-IN"/>
              <a:t>Proof of Concept:</a:t>
            </a:r>
          </a:p>
        </p:txBody>
      </p:sp>
      <p:sp>
        <p:nvSpPr>
          <p:cNvPr id="36867" name="Content Placeholder 2"/>
          <p:cNvSpPr>
            <a:spLocks noGrp="1"/>
          </p:cNvSpPr>
          <p:nvPr>
            <p:ph idx="1"/>
          </p:nvPr>
        </p:nvSpPr>
        <p:spPr>
          <a:xfrm>
            <a:off x="1155700" y="1281113"/>
            <a:ext cx="9872663" cy="4038600"/>
          </a:xfrm>
        </p:spPr>
        <p:txBody>
          <a:bodyPr/>
          <a:lstStyle/>
          <a:p>
            <a:pPr marL="44450" indent="0">
              <a:buFont typeface="Corbel" pitchFamily="34" charset="0"/>
              <a:buNone/>
            </a:pPr>
            <a:r>
              <a:rPr lang="en-IN"/>
              <a:t>The following is the generated output:</a:t>
            </a:r>
          </a:p>
        </p:txBody>
      </p:sp>
      <p:pic>
        <p:nvPicPr>
          <p:cNvPr id="36868" name="Picture 8"/>
          <p:cNvPicPr>
            <a:picLocks noChangeAspect="1"/>
          </p:cNvPicPr>
          <p:nvPr/>
        </p:nvPicPr>
        <p:blipFill>
          <a:blip r:embed="rId2" cstate="print"/>
          <a:srcRect l="10422" t="35835" b="8081"/>
          <a:stretch>
            <a:fillRect/>
          </a:stretch>
        </p:blipFill>
        <p:spPr bwMode="auto">
          <a:xfrm>
            <a:off x="479425" y="1782763"/>
            <a:ext cx="11225213" cy="4724400"/>
          </a:xfrm>
          <a:prstGeom prst="rect">
            <a:avLst/>
          </a:prstGeom>
          <a:noFill/>
          <a:ln w="9525">
            <a:noFill/>
            <a:miter lim="800000"/>
            <a:headEnd/>
            <a:tailEnd/>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itle 1"/>
          <p:cNvSpPr>
            <a:spLocks noGrp="1"/>
          </p:cNvSpPr>
          <p:nvPr>
            <p:ph type="title"/>
          </p:nvPr>
        </p:nvSpPr>
        <p:spPr/>
        <p:txBody>
          <a:bodyPr/>
          <a:lstStyle/>
          <a:p>
            <a:r>
              <a:rPr lang="en-IN"/>
              <a:t>Business Impact – High:</a:t>
            </a:r>
          </a:p>
        </p:txBody>
      </p:sp>
      <p:sp>
        <p:nvSpPr>
          <p:cNvPr id="37891" name="Content Placeholder 2"/>
          <p:cNvSpPr>
            <a:spLocks noGrp="1"/>
          </p:cNvSpPr>
          <p:nvPr>
            <p:ph idx="1"/>
          </p:nvPr>
        </p:nvSpPr>
        <p:spPr/>
        <p:txBody>
          <a:bodyPr/>
          <a:lstStyle/>
          <a:p>
            <a:r>
              <a:rPr lang="en-US"/>
              <a:t>The exposed server version can be used to find and exploit known vulnerabilities.</a:t>
            </a:r>
          </a:p>
          <a:p>
            <a:r>
              <a:rPr lang="en-US"/>
              <a:t>Missing security headers increase the risk of clickjacking and MIME-type attacks.phpinfo.php leaks server configurations, environment variables, and file paths. </a:t>
            </a:r>
          </a:p>
          <a:p>
            <a:r>
              <a:rPr lang="en-US"/>
              <a:t>.Attackers can use this information for further exploitation, leading to data breaches or complete server compromise.</a:t>
            </a:r>
            <a:endParaRPr lang="en-IN"/>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1"/>
          <p:cNvSpPr>
            <a:spLocks noGrp="1"/>
          </p:cNvSpPr>
          <p:nvPr>
            <p:ph type="title"/>
          </p:nvPr>
        </p:nvSpPr>
        <p:spPr/>
        <p:txBody>
          <a:bodyPr/>
          <a:lstStyle/>
          <a:p>
            <a:r>
              <a:rPr lang="en-IN"/>
              <a:t>Recommendation:</a:t>
            </a:r>
          </a:p>
        </p:txBody>
      </p:sp>
      <p:sp>
        <p:nvSpPr>
          <p:cNvPr id="38915" name="Content Placeholder 2"/>
          <p:cNvSpPr>
            <a:spLocks noGrp="1"/>
          </p:cNvSpPr>
          <p:nvPr>
            <p:ph idx="1"/>
          </p:nvPr>
        </p:nvSpPr>
        <p:spPr/>
        <p:txBody>
          <a:bodyPr anchor="ctr"/>
          <a:lstStyle/>
          <a:p>
            <a:r>
              <a:rPr lang="en-US"/>
              <a:t>Immediately set missing headers like X-Content-Type-Options and HttpOnly for cookies.</a:t>
            </a:r>
          </a:p>
          <a:p>
            <a:r>
              <a:rPr lang="en-US"/>
              <a:t>Remove or restrict access to diagnostic and configuration files (phpinfo.php, composer.lock, README.md).</a:t>
            </a:r>
          </a:p>
          <a:p>
            <a:r>
              <a:rPr lang="en-US"/>
              <a:t>Disable directory listing on /static/ and other exposed paths.</a:t>
            </a:r>
          </a:p>
          <a:p>
            <a:r>
              <a:rPr lang="en-US"/>
              <a:t>Update nginx to the latest stable version.</a:t>
            </a:r>
          </a:p>
          <a:p>
            <a:r>
              <a:rPr lang="en-US"/>
              <a:t>Harden access to /forum/ and CMS directories using authentication or access control</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9875838" cy="592138"/>
          </a:xfrm>
        </p:spPr>
        <p:txBody>
          <a:bodyPr rtlCol="0">
            <a:normAutofit fontScale="90000"/>
          </a:bodyPr>
          <a:lstStyle/>
          <a:p>
            <a:pPr fontAlgn="auto">
              <a:spcAft>
                <a:spcPts val="0"/>
              </a:spcAft>
              <a:defRPr/>
            </a:pPr>
            <a:r>
              <a:rPr lang="en-US" dirty="0"/>
              <a:t>7</a:t>
            </a:r>
            <a:r>
              <a:rPr lang="en-US"/>
              <a:t>. SQL Injection</a:t>
            </a:r>
            <a:endParaRPr lang="en-US" dirty="0"/>
          </a:p>
        </p:txBody>
      </p:sp>
      <p:graphicFrame>
        <p:nvGraphicFramePr>
          <p:cNvPr id="8" name="Table 8"/>
          <p:cNvGraphicFramePr>
            <a:graphicFrameLocks noGrp="1"/>
          </p:cNvGraphicFramePr>
          <p:nvPr>
            <p:ph idx="1"/>
          </p:nvPr>
        </p:nvGraphicFramePr>
        <p:xfrm>
          <a:off x="1143000" y="1628775"/>
          <a:ext cx="9872663" cy="371475"/>
        </p:xfrm>
        <a:graphic>
          <a:graphicData uri="http://schemas.openxmlformats.org/drawingml/2006/table">
            <a:tbl>
              <a:tblPr firstRow="1" bandRow="1">
                <a:tableStyleId>{00A15C55-8517-42AA-B614-E9B94910E393}</a:tableStyleId>
              </a:tblPr>
              <a:tblGrid>
                <a:gridCol w="9872663">
                  <a:extLst>
                    <a:ext uri="{9D8B030D-6E8A-4147-A177-3AD203B41FA5}">
                      <a16:colId xmlns:a16="http://schemas.microsoft.com/office/drawing/2014/main" val="20000"/>
                    </a:ext>
                  </a:extLst>
                </a:gridCol>
              </a:tblGrid>
              <a:tr h="37084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graphicFrame>
        <p:nvGraphicFramePr>
          <p:cNvPr id="9" name="Table 9"/>
          <p:cNvGraphicFramePr>
            <a:graphicFrameLocks noGrp="1"/>
          </p:cNvGraphicFramePr>
          <p:nvPr/>
        </p:nvGraphicFramePr>
        <p:xfrm>
          <a:off x="1143000" y="2000250"/>
          <a:ext cx="9872663" cy="3022600"/>
        </p:xfrm>
        <a:graphic>
          <a:graphicData uri="http://schemas.openxmlformats.org/drawingml/2006/table">
            <a:tbl>
              <a:tblPr firstRow="1" bandRow="1">
                <a:tableStyleId>{5C22544A-7EE6-4342-B048-85BDC9FD1C3A}</a:tableStyleId>
              </a:tblPr>
              <a:tblGrid>
                <a:gridCol w="2003613">
                  <a:extLst>
                    <a:ext uri="{9D8B030D-6E8A-4147-A177-3AD203B41FA5}">
                      <a16:colId xmlns:a16="http://schemas.microsoft.com/office/drawing/2014/main" val="20000"/>
                    </a:ext>
                  </a:extLst>
                </a:gridCol>
                <a:gridCol w="7869051">
                  <a:extLst>
                    <a:ext uri="{9D8B030D-6E8A-4147-A177-3AD203B41FA5}">
                      <a16:colId xmlns:a16="http://schemas.microsoft.com/office/drawing/2014/main" val="20001"/>
                    </a:ext>
                  </a:extLst>
                </a:gridCol>
              </a:tblGrid>
              <a:tr h="3022302">
                <a:tc>
                  <a:txBody>
                    <a:bodyPr/>
                    <a:lstStyle/>
                    <a:p>
                      <a:pPr algn="ctr"/>
                      <a:endParaRPr lang="en-US" dirty="0"/>
                    </a:p>
                    <a:p>
                      <a:pPr algn="ctr"/>
                      <a:endParaRPr lang="en-US" dirty="0"/>
                    </a:p>
                    <a:p>
                      <a:pPr algn="ctr"/>
                      <a:endParaRPr lang="en-US" dirty="0"/>
                    </a:p>
                    <a:p>
                      <a:pPr algn="ctr"/>
                      <a:endParaRPr lang="en-US" dirty="0"/>
                    </a:p>
                    <a:p>
                      <a:pPr algn="ctr"/>
                      <a:endParaRPr lang="en-US" dirty="0"/>
                    </a:p>
                    <a:p>
                      <a:pPr algn="ctr"/>
                      <a:r>
                        <a:rPr lang="en-US" dirty="0"/>
                        <a:t>SQL Injection</a:t>
                      </a:r>
                    </a:p>
                    <a:p>
                      <a:pPr algn="ctr"/>
                      <a:r>
                        <a:rPr lang="en-US" dirty="0"/>
                        <a:t>(Critical)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00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a:solidFill>
                          <a:schemeClr val="dk1"/>
                        </a:solidFill>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a:solidFill>
                          <a:schemeClr val="dk1"/>
                        </a:solidFill>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a:solidFill>
                            <a:schemeClr val="dk1"/>
                          </a:solidFill>
                          <a:latin typeface="Calibri"/>
                          <a:ea typeface="Calibri"/>
                          <a:cs typeface="Calibri"/>
                          <a:sym typeface="Calibri"/>
                        </a:rPr>
                        <a:t>Below mentioned code is used </a:t>
                      </a:r>
                      <a:r>
                        <a:rPr lang="en-US" sz="1800" b="0" dirty="0">
                          <a:solidFill>
                            <a:schemeClr val="dk1"/>
                          </a:solidFill>
                          <a:latin typeface="Calibri"/>
                          <a:ea typeface="Calibri"/>
                          <a:cs typeface="Calibri"/>
                          <a:sym typeface="Calibri"/>
                        </a:rPr>
                        <a:t>in the Shopping Website is vulnerable to SQL injection attack.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a:solidFill>
                          <a:schemeClr val="dk1"/>
                        </a:solidFill>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b="1">
                          <a:solidFill>
                            <a:schemeClr val="dk1"/>
                          </a:solidFill>
                          <a:latin typeface="Calibri"/>
                          <a:ea typeface="Calibri"/>
                          <a:cs typeface="Calibri"/>
                          <a:sym typeface="Calibri"/>
                        </a:rPr>
                        <a:t>Code Used:</a:t>
                      </a:r>
                    </a:p>
                    <a:p>
                      <a:pPr marL="0" marR="0" lvl="0" indent="0" algn="l" rtl="0">
                        <a:spcBef>
                          <a:spcPts val="0"/>
                        </a:spcBef>
                        <a:spcAft>
                          <a:spcPts val="0"/>
                        </a:spcAft>
                        <a:buNone/>
                      </a:pPr>
                      <a:r>
                        <a:rPr lang="en-US" sz="1800" b="0">
                          <a:solidFill>
                            <a:schemeClr val="dk1"/>
                          </a:solidFill>
                          <a:latin typeface="Calibri"/>
                          <a:ea typeface="Calibri"/>
                          <a:cs typeface="Calibri"/>
                          <a:sym typeface="Calibri"/>
                        </a:rPr>
                        <a:t>‘OR ‘1’=‘1’#</a:t>
                      </a:r>
                      <a:endParaRPr lang="en-US" sz="1800" b="0" dirty="0">
                        <a:solidFill>
                          <a:schemeClr val="dk1"/>
                        </a:solidFill>
                        <a:latin typeface="Calibri"/>
                        <a:ea typeface="Calibri"/>
                        <a:cs typeface="Calibri"/>
                        <a:sym typeface="Calibri"/>
                      </a:endParaRPr>
                    </a:p>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p:cNvSpPr>
            <a:spLocks noGrp="1"/>
          </p:cNvSpPr>
          <p:nvPr>
            <p:ph type="title"/>
          </p:nvPr>
        </p:nvSpPr>
        <p:spPr>
          <a:xfrm>
            <a:off x="1143000" y="609600"/>
            <a:ext cx="9875838" cy="779463"/>
          </a:xfrm>
        </p:spPr>
        <p:txBody>
          <a:bodyPr/>
          <a:lstStyle/>
          <a:p>
            <a:r>
              <a:rPr lang="en-US"/>
              <a:t>Observation</a:t>
            </a:r>
          </a:p>
        </p:txBody>
      </p:sp>
      <p:sp>
        <p:nvSpPr>
          <p:cNvPr id="3" name="Content Placeholder 2"/>
          <p:cNvSpPr>
            <a:spLocks noGrp="1"/>
          </p:cNvSpPr>
          <p:nvPr>
            <p:ph idx="1"/>
          </p:nvPr>
        </p:nvSpPr>
        <p:spPr>
          <a:xfrm>
            <a:off x="1139825" y="1546225"/>
            <a:ext cx="9872663" cy="4038600"/>
          </a:xfrm>
        </p:spPr>
        <p:txBody>
          <a:bodyPr rtlCol="0">
            <a:normAutofit/>
          </a:bodyPr>
          <a:lstStyle/>
          <a:p>
            <a:pPr indent="-182880" fontAlgn="auto">
              <a:spcAft>
                <a:spcPts val="0"/>
              </a:spcAft>
              <a:defRPr/>
            </a:pPr>
            <a:r>
              <a:rPr lang="en-US"/>
              <a:t>First, go to Customer Login in the Lifestyle website.</a:t>
            </a:r>
            <a:endParaRPr lang="en-US" dirty="0"/>
          </a:p>
          <a:p>
            <a:pPr marL="45720" indent="0" fontAlgn="auto">
              <a:spcAft>
                <a:spcPts val="0"/>
              </a:spcAft>
              <a:buFont typeface="Corbel" pitchFamily="34" charset="0"/>
              <a:buNone/>
              <a:defRPr/>
            </a:pPr>
            <a:endParaRPr lang="en-US" dirty="0"/>
          </a:p>
        </p:txBody>
      </p:sp>
      <p:pic>
        <p:nvPicPr>
          <p:cNvPr id="6" name="Picture 5"/>
          <p:cNvPicPr>
            <a:picLocks noChangeAspect="1"/>
          </p:cNvPicPr>
          <p:nvPr/>
        </p:nvPicPr>
        <p:blipFill>
          <a:blip r:embed="rId2" cstate="print"/>
          <a:srcRect b="17445"/>
          <a:stretch>
            <a:fillRect/>
          </a:stretch>
        </p:blipFill>
        <p:spPr>
          <a:xfrm>
            <a:off x="1728788" y="2209800"/>
            <a:ext cx="8696325" cy="4038600"/>
          </a:xfrm>
          <a:prstGeom prst="rect">
            <a:avLst/>
          </a:prstGeom>
          <a:effectLst>
            <a:outerShdw blurRad="50800" dist="38100" dir="2700000" algn="tl" rotWithShape="0">
              <a:prstClr val="black">
                <a:alpha val="40000"/>
              </a:prstClr>
            </a:outerShdw>
          </a:effectLst>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9875838" cy="555625"/>
          </a:xfrm>
        </p:spPr>
        <p:txBody>
          <a:bodyPr rtlCol="0">
            <a:normAutofit fontScale="90000"/>
          </a:bodyPr>
          <a:lstStyle/>
          <a:p>
            <a:pPr fontAlgn="auto">
              <a:spcAft>
                <a:spcPts val="0"/>
              </a:spcAft>
              <a:defRPr/>
            </a:pPr>
            <a:r>
              <a:rPr lang="en-US" dirty="0"/>
              <a:t>Proof of Concept (PoC)</a:t>
            </a:r>
          </a:p>
        </p:txBody>
      </p:sp>
      <p:sp>
        <p:nvSpPr>
          <p:cNvPr id="41987" name="Content Placeholder 2"/>
          <p:cNvSpPr>
            <a:spLocks noGrp="1"/>
          </p:cNvSpPr>
          <p:nvPr>
            <p:ph idx="1"/>
          </p:nvPr>
        </p:nvSpPr>
        <p:spPr>
          <a:xfrm>
            <a:off x="1139825" y="1409700"/>
            <a:ext cx="9872663" cy="4038600"/>
          </a:xfrm>
        </p:spPr>
        <p:txBody>
          <a:bodyPr/>
          <a:lstStyle/>
          <a:p>
            <a:pPr marL="44450" indent="0">
              <a:buFont typeface="Corbel" pitchFamily="34" charset="0"/>
              <a:buNone/>
            </a:pPr>
            <a:r>
              <a:rPr lang="en-US"/>
              <a:t>The following is the generated output. </a:t>
            </a:r>
          </a:p>
        </p:txBody>
      </p:sp>
      <p:pic>
        <p:nvPicPr>
          <p:cNvPr id="6" name="Picture 5"/>
          <p:cNvPicPr>
            <a:picLocks noChangeAspect="1"/>
          </p:cNvPicPr>
          <p:nvPr/>
        </p:nvPicPr>
        <p:blipFill>
          <a:blip r:embed="rId2" cstate="print"/>
          <a:srcRect b="17817"/>
          <a:stretch>
            <a:fillRect/>
          </a:stretch>
        </p:blipFill>
        <p:spPr>
          <a:xfrm>
            <a:off x="1565275" y="2006600"/>
            <a:ext cx="9021763" cy="4170363"/>
          </a:xfrm>
          <a:prstGeom prst="rect">
            <a:avLst/>
          </a:prstGeom>
          <a:effectLst>
            <a:outerShdw blurRad="50800" dist="38100" dir="2700000" algn="tl" rotWithShape="0">
              <a:prstClr val="black">
                <a:alpha val="40000"/>
              </a:prstClr>
            </a:outerShdw>
          </a:effectLst>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9875838" cy="565150"/>
          </a:xfrm>
        </p:spPr>
        <p:txBody>
          <a:bodyPr rtlCol="0">
            <a:normAutofit fontScale="90000"/>
          </a:bodyPr>
          <a:lstStyle/>
          <a:p>
            <a:pPr fontAlgn="auto">
              <a:spcAft>
                <a:spcPts val="0"/>
              </a:spcAft>
              <a:defRPr/>
            </a:pPr>
            <a:r>
              <a:rPr lang="en-US" dirty="0"/>
              <a:t>Business Impact – Extremely High</a:t>
            </a:r>
          </a:p>
        </p:txBody>
      </p:sp>
      <p:sp>
        <p:nvSpPr>
          <p:cNvPr id="3" name="Content Placeholder 2"/>
          <p:cNvSpPr>
            <a:spLocks noGrp="1"/>
          </p:cNvSpPr>
          <p:nvPr>
            <p:ph idx="1"/>
          </p:nvPr>
        </p:nvSpPr>
        <p:spPr>
          <a:xfrm>
            <a:off x="1139825" y="1409700"/>
            <a:ext cx="9872663" cy="4038600"/>
          </a:xfrm>
        </p:spPr>
        <p:txBody>
          <a:bodyPr rtlCol="0">
            <a:normAutofit/>
          </a:bodyPr>
          <a:lstStyle/>
          <a:p>
            <a:pPr indent="-182880" fontAlgn="auto">
              <a:spcAft>
                <a:spcPts val="0"/>
              </a:spcAft>
              <a:defRPr/>
            </a:pPr>
            <a:r>
              <a:rPr lang="en-US"/>
              <a:t>Attackers can access and extract sensitive user, seller, and admin data.</a:t>
            </a:r>
          </a:p>
          <a:p>
            <a:pPr indent="-182880" fontAlgn="auto">
              <a:spcAft>
                <a:spcPts val="0"/>
              </a:spcAft>
              <a:defRPr/>
            </a:pPr>
            <a:r>
              <a:rPr lang="en-US"/>
              <a:t>Stolen password hashes can be cracked to gain unauthorized access.</a:t>
            </a:r>
          </a:p>
          <a:p>
            <a:pPr indent="-182880" fontAlgn="auto">
              <a:spcAft>
                <a:spcPts val="0"/>
              </a:spcAft>
              <a:defRPr/>
            </a:pPr>
            <a:r>
              <a:rPr lang="en-US"/>
              <a:t>Database compromise may lead to data loss, account takeover, and service disruption.</a:t>
            </a:r>
          </a:p>
          <a:p>
            <a:pPr indent="-182880" fontAlgn="auto">
              <a:spcAft>
                <a:spcPts val="0"/>
              </a:spcAft>
              <a:defRPr/>
            </a:pPr>
            <a:r>
              <a:rPr lang="en-US"/>
              <a:t>Poses a serious risk to confidentiality, integrity, and trust.</a:t>
            </a:r>
          </a:p>
          <a:p>
            <a:pPr marL="45720" indent="0" fontAlgn="auto">
              <a:spcAft>
                <a:spcPts val="0"/>
              </a:spcAft>
              <a:buFont typeface="Corbel" pitchFamily="34" charset="0"/>
              <a:buNone/>
              <a:defRPr/>
            </a:pPr>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title"/>
          </p:nvPr>
        </p:nvSpPr>
        <p:spPr>
          <a:xfrm>
            <a:off x="1143000" y="609600"/>
            <a:ext cx="9875838" cy="904875"/>
          </a:xfrm>
        </p:spPr>
        <p:txBody>
          <a:bodyPr/>
          <a:lstStyle/>
          <a:p>
            <a:r>
              <a:rPr lang="en-US"/>
              <a:t>Vulnerability Statistics Summary</a:t>
            </a:r>
          </a:p>
        </p:txBody>
      </p:sp>
      <p:sp>
        <p:nvSpPr>
          <p:cNvPr id="7171" name="Content Placeholder 2"/>
          <p:cNvSpPr>
            <a:spLocks noGrp="1"/>
          </p:cNvSpPr>
          <p:nvPr>
            <p:ph idx="1"/>
          </p:nvPr>
        </p:nvSpPr>
        <p:spPr>
          <a:xfrm>
            <a:off x="1139825" y="1681163"/>
            <a:ext cx="9872663" cy="4038600"/>
          </a:xfrm>
        </p:spPr>
        <p:txBody>
          <a:bodyPr/>
          <a:lstStyle/>
          <a:p>
            <a:pPr marL="44450" indent="0">
              <a:buFont typeface="Corbel" pitchFamily="34" charset="0"/>
              <a:buNone/>
            </a:pPr>
            <a:endParaRPr lang="en-US"/>
          </a:p>
          <a:p>
            <a:pPr marL="44450" indent="0">
              <a:buFont typeface="Corbel" pitchFamily="34" charset="0"/>
              <a:buNone/>
            </a:pPr>
            <a:endParaRPr lang="en-US"/>
          </a:p>
        </p:txBody>
      </p:sp>
      <p:graphicFrame>
        <p:nvGraphicFramePr>
          <p:cNvPr id="4" name="Table 4"/>
          <p:cNvGraphicFramePr>
            <a:graphicFrameLocks noGrp="1"/>
          </p:cNvGraphicFramePr>
          <p:nvPr/>
        </p:nvGraphicFramePr>
        <p:xfrm>
          <a:off x="1520825" y="2063750"/>
          <a:ext cx="2280023" cy="1252570"/>
        </p:xfrm>
        <a:graphic>
          <a:graphicData uri="http://schemas.openxmlformats.org/drawingml/2006/table">
            <a:tbl>
              <a:tblPr firstRow="1" bandRow="1">
                <a:tableStyleId>{21E4AEA4-8DFA-4A89-87EB-49C32662AFE0}</a:tableStyleId>
              </a:tblPr>
              <a:tblGrid>
                <a:gridCol w="2280023">
                  <a:extLst>
                    <a:ext uri="{9D8B030D-6E8A-4147-A177-3AD203B41FA5}">
                      <a16:colId xmlns:a16="http://schemas.microsoft.com/office/drawing/2014/main" val="20000"/>
                    </a:ext>
                  </a:extLst>
                </a:gridCol>
              </a:tblGrid>
              <a:tr h="626285">
                <a:tc>
                  <a:txBody>
                    <a:bodyPr/>
                    <a:lstStyle/>
                    <a:p>
                      <a:pPr algn="ctr"/>
                      <a:r>
                        <a:rPr lang="en-US" dirty="0"/>
                        <a:t>Critical</a:t>
                      </a:r>
                    </a:p>
                  </a:txBody>
                  <a:tcPr>
                    <a:solidFill>
                      <a:srgbClr val="C00000"/>
                    </a:solidFill>
                  </a:tcPr>
                </a:tc>
                <a:extLst>
                  <a:ext uri="{0D108BD9-81ED-4DB2-BD59-A6C34878D82A}">
                    <a16:rowId xmlns:a16="http://schemas.microsoft.com/office/drawing/2014/main" val="10000"/>
                  </a:ext>
                </a:extLst>
              </a:tr>
              <a:tr h="626285">
                <a:tc>
                  <a:txBody>
                    <a:bodyPr/>
                    <a:lstStyle/>
                    <a:p>
                      <a:pPr algn="ctr"/>
                      <a:r>
                        <a:rPr lang="en-US"/>
                        <a:t>3</a:t>
                      </a:r>
                      <a:endParaRPr lang="en-US" dirty="0"/>
                    </a:p>
                  </a:txBody>
                  <a:tcPr/>
                </a:tc>
                <a:extLst>
                  <a:ext uri="{0D108BD9-81ED-4DB2-BD59-A6C34878D82A}">
                    <a16:rowId xmlns:a16="http://schemas.microsoft.com/office/drawing/2014/main" val="10001"/>
                  </a:ext>
                </a:extLst>
              </a:tr>
            </a:tbl>
          </a:graphicData>
        </a:graphic>
      </p:graphicFrame>
      <p:graphicFrame>
        <p:nvGraphicFramePr>
          <p:cNvPr id="6" name="Table 6"/>
          <p:cNvGraphicFramePr>
            <a:graphicFrameLocks noGrp="1"/>
          </p:cNvGraphicFramePr>
          <p:nvPr/>
        </p:nvGraphicFramePr>
        <p:xfrm>
          <a:off x="4586288" y="2063750"/>
          <a:ext cx="2369671" cy="1252570"/>
        </p:xfrm>
        <a:graphic>
          <a:graphicData uri="http://schemas.openxmlformats.org/drawingml/2006/table">
            <a:tbl>
              <a:tblPr firstRow="1" bandRow="1">
                <a:tableStyleId>{F5AB1C69-6EDB-4FF4-983F-18BD219EF322}</a:tableStyleId>
              </a:tblPr>
              <a:tblGrid>
                <a:gridCol w="2369671">
                  <a:extLst>
                    <a:ext uri="{9D8B030D-6E8A-4147-A177-3AD203B41FA5}">
                      <a16:colId xmlns:a16="http://schemas.microsoft.com/office/drawing/2014/main" val="20000"/>
                    </a:ext>
                  </a:extLst>
                </a:gridCol>
              </a:tblGrid>
              <a:tr h="626285">
                <a:tc>
                  <a:txBody>
                    <a:bodyPr/>
                    <a:lstStyle/>
                    <a:p>
                      <a:pPr algn="ctr"/>
                      <a:r>
                        <a:rPr lang="en-US" dirty="0"/>
                        <a:t>Severe</a:t>
                      </a:r>
                    </a:p>
                  </a:txBody>
                  <a:tcPr/>
                </a:tc>
                <a:extLst>
                  <a:ext uri="{0D108BD9-81ED-4DB2-BD59-A6C34878D82A}">
                    <a16:rowId xmlns:a16="http://schemas.microsoft.com/office/drawing/2014/main" val="10000"/>
                  </a:ext>
                </a:extLst>
              </a:tr>
              <a:tr h="626285">
                <a:tc>
                  <a:txBody>
                    <a:bodyPr/>
                    <a:lstStyle/>
                    <a:p>
                      <a:pPr algn="ctr"/>
                      <a:r>
                        <a:rPr lang="en-US"/>
                        <a:t>4</a:t>
                      </a:r>
                      <a:endParaRPr lang="en-US" dirty="0"/>
                    </a:p>
                  </a:txBody>
                  <a:tcPr>
                    <a:solidFill>
                      <a:srgbClr val="FFDFCB"/>
                    </a:solidFill>
                  </a:tcPr>
                </a:tc>
                <a:extLst>
                  <a:ext uri="{0D108BD9-81ED-4DB2-BD59-A6C34878D82A}">
                    <a16:rowId xmlns:a16="http://schemas.microsoft.com/office/drawing/2014/main" val="10001"/>
                  </a:ext>
                </a:extLst>
              </a:tr>
            </a:tbl>
          </a:graphicData>
        </a:graphic>
      </p:graphicFrame>
      <p:graphicFrame>
        <p:nvGraphicFramePr>
          <p:cNvPr id="7" name="Table 7"/>
          <p:cNvGraphicFramePr>
            <a:graphicFrameLocks noGrp="1"/>
          </p:cNvGraphicFramePr>
          <p:nvPr/>
        </p:nvGraphicFramePr>
        <p:xfrm>
          <a:off x="8074025" y="2063750"/>
          <a:ext cx="2280023" cy="1252570"/>
        </p:xfrm>
        <a:graphic>
          <a:graphicData uri="http://schemas.openxmlformats.org/drawingml/2006/table">
            <a:tbl>
              <a:tblPr firstRow="1" bandRow="1">
                <a:tableStyleId>{7DF18680-E054-41AD-8BC1-D1AEF772440D}</a:tableStyleId>
              </a:tblPr>
              <a:tblGrid>
                <a:gridCol w="2280023">
                  <a:extLst>
                    <a:ext uri="{9D8B030D-6E8A-4147-A177-3AD203B41FA5}">
                      <a16:colId xmlns:a16="http://schemas.microsoft.com/office/drawing/2014/main" val="20000"/>
                    </a:ext>
                  </a:extLst>
                </a:gridCol>
              </a:tblGrid>
              <a:tr h="626285">
                <a:tc>
                  <a:txBody>
                    <a:bodyPr/>
                    <a:lstStyle/>
                    <a:p>
                      <a:pPr algn="ctr"/>
                      <a:r>
                        <a:rPr lang="en-US" dirty="0">
                          <a:solidFill>
                            <a:schemeClr val="tx1"/>
                          </a:solidFill>
                        </a:rPr>
                        <a:t>Moderate</a:t>
                      </a:r>
                    </a:p>
                  </a:txBody>
                  <a:tcPr>
                    <a:solidFill>
                      <a:srgbClr val="FFFF00"/>
                    </a:solidFill>
                  </a:tcPr>
                </a:tc>
                <a:extLst>
                  <a:ext uri="{0D108BD9-81ED-4DB2-BD59-A6C34878D82A}">
                    <a16:rowId xmlns:a16="http://schemas.microsoft.com/office/drawing/2014/main" val="10000"/>
                  </a:ext>
                </a:extLst>
              </a:tr>
              <a:tr h="626285">
                <a:tc>
                  <a:txBody>
                    <a:bodyPr/>
                    <a:lstStyle/>
                    <a:p>
                      <a:pPr algn="ctr"/>
                      <a:r>
                        <a:rPr lang="en-US"/>
                        <a:t>2</a:t>
                      </a:r>
                      <a:endParaRPr lang="en-US" dirty="0"/>
                    </a:p>
                  </a:txBody>
                  <a:tcPr/>
                </a:tc>
                <a:extLst>
                  <a:ext uri="{0D108BD9-81ED-4DB2-BD59-A6C34878D82A}">
                    <a16:rowId xmlns:a16="http://schemas.microsoft.com/office/drawing/2014/main" val="10001"/>
                  </a:ext>
                </a:extLst>
              </a:tr>
            </a:tbl>
          </a:graphicData>
        </a:graphic>
      </p:graphicFrame>
      <p:graphicFrame>
        <p:nvGraphicFramePr>
          <p:cNvPr id="8" name="Table 8"/>
          <p:cNvGraphicFramePr>
            <a:graphicFrameLocks noGrp="1"/>
          </p:cNvGraphicFramePr>
          <p:nvPr/>
        </p:nvGraphicFramePr>
        <p:xfrm>
          <a:off x="2917825" y="4467225"/>
          <a:ext cx="2369671" cy="1252570"/>
        </p:xfrm>
        <a:graphic>
          <a:graphicData uri="http://schemas.openxmlformats.org/drawingml/2006/table">
            <a:tbl>
              <a:tblPr firstRow="1" bandRow="1">
                <a:tableStyleId>{5C22544A-7EE6-4342-B048-85BDC9FD1C3A}</a:tableStyleId>
              </a:tblPr>
              <a:tblGrid>
                <a:gridCol w="2369671">
                  <a:extLst>
                    <a:ext uri="{9D8B030D-6E8A-4147-A177-3AD203B41FA5}">
                      <a16:colId xmlns:a16="http://schemas.microsoft.com/office/drawing/2014/main" val="20000"/>
                    </a:ext>
                  </a:extLst>
                </a:gridCol>
              </a:tblGrid>
              <a:tr h="626285">
                <a:tc>
                  <a:txBody>
                    <a:bodyPr/>
                    <a:lstStyle/>
                    <a:p>
                      <a:pPr algn="ctr"/>
                      <a:r>
                        <a:rPr lang="en-US" dirty="0"/>
                        <a:t>Low</a:t>
                      </a:r>
                    </a:p>
                  </a:txBody>
                  <a:tcPr>
                    <a:solidFill>
                      <a:srgbClr val="92D050"/>
                    </a:solidFill>
                  </a:tcPr>
                </a:tc>
                <a:extLst>
                  <a:ext uri="{0D108BD9-81ED-4DB2-BD59-A6C34878D82A}">
                    <a16:rowId xmlns:a16="http://schemas.microsoft.com/office/drawing/2014/main" val="10000"/>
                  </a:ext>
                </a:extLst>
              </a:tr>
              <a:tr h="626285">
                <a:tc>
                  <a:txBody>
                    <a:bodyPr/>
                    <a:lstStyle/>
                    <a:p>
                      <a:pPr algn="ctr"/>
                      <a:r>
                        <a:rPr lang="en-US" dirty="0"/>
                        <a:t>1</a:t>
                      </a:r>
                    </a:p>
                  </a:txBody>
                  <a:tcPr/>
                </a:tc>
                <a:extLst>
                  <a:ext uri="{0D108BD9-81ED-4DB2-BD59-A6C34878D82A}">
                    <a16:rowId xmlns:a16="http://schemas.microsoft.com/office/drawing/2014/main" val="10001"/>
                  </a:ext>
                </a:extLst>
              </a:tr>
            </a:tbl>
          </a:graphicData>
        </a:graphic>
      </p:graphicFrame>
      <p:graphicFrame>
        <p:nvGraphicFramePr>
          <p:cNvPr id="10" name="Table 6"/>
          <p:cNvGraphicFramePr>
            <a:graphicFrameLocks noGrp="1"/>
          </p:cNvGraphicFramePr>
          <p:nvPr/>
        </p:nvGraphicFramePr>
        <p:xfrm>
          <a:off x="6461718" y="4466912"/>
          <a:ext cx="2369671" cy="1252570"/>
        </p:xfrm>
        <a:graphic>
          <a:graphicData uri="http://schemas.openxmlformats.org/drawingml/2006/table">
            <a:tbl>
              <a:tblPr firstRow="1" bandRow="1">
                <a:tableStyleId>{08FB837D-C827-4EFA-A057-4D05807E0F7C}</a:tableStyleId>
              </a:tblPr>
              <a:tblGrid>
                <a:gridCol w="2369671">
                  <a:extLst>
                    <a:ext uri="{9D8B030D-6E8A-4147-A177-3AD203B41FA5}">
                      <a16:colId xmlns:a16="http://schemas.microsoft.com/office/drawing/2014/main" val="20000"/>
                    </a:ext>
                  </a:extLst>
                </a:gridCol>
              </a:tblGrid>
              <a:tr h="626285">
                <a:tc>
                  <a:txBody>
                    <a:bodyPr/>
                    <a:lstStyle/>
                    <a:p>
                      <a:pPr algn="ctr"/>
                      <a:r>
                        <a:rPr lang="en-US"/>
                        <a:t>Not Vulnerable</a:t>
                      </a:r>
                      <a:endParaRPr lang="en-US" dirty="0"/>
                    </a:p>
                  </a:txBody>
                  <a:tcPr/>
                </a:tc>
                <a:extLst>
                  <a:ext uri="{0D108BD9-81ED-4DB2-BD59-A6C34878D82A}">
                    <a16:rowId xmlns:a16="http://schemas.microsoft.com/office/drawing/2014/main" val="10000"/>
                  </a:ext>
                </a:extLst>
              </a:tr>
              <a:tr h="626285">
                <a:tc>
                  <a:txBody>
                    <a:bodyPr/>
                    <a:lstStyle/>
                    <a:p>
                      <a:pPr algn="ctr"/>
                      <a:r>
                        <a:rPr lang="en-US"/>
                        <a:t>7</a:t>
                      </a:r>
                      <a:endParaRPr lang="en-US" dirty="0"/>
                    </a:p>
                  </a:txBody>
                  <a:tcPr/>
                </a:tc>
                <a:extLst>
                  <a:ext uri="{0D108BD9-81ED-4DB2-BD59-A6C34878D82A}">
                    <a16:rowId xmlns:a16="http://schemas.microsoft.com/office/drawing/2014/main" val="10001"/>
                  </a:ext>
                </a:extLst>
              </a:tr>
            </a:tbl>
          </a:graphicData>
        </a:graphic>
      </p:graphicFrame>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itle 1"/>
          <p:cNvSpPr>
            <a:spLocks noGrp="1"/>
          </p:cNvSpPr>
          <p:nvPr>
            <p:ph type="title"/>
          </p:nvPr>
        </p:nvSpPr>
        <p:spPr>
          <a:xfrm>
            <a:off x="1143000" y="609600"/>
            <a:ext cx="9875838" cy="788988"/>
          </a:xfrm>
        </p:spPr>
        <p:txBody>
          <a:bodyPr/>
          <a:lstStyle/>
          <a:p>
            <a:r>
              <a:rPr lang="en-US"/>
              <a:t>Recommendation</a:t>
            </a:r>
          </a:p>
        </p:txBody>
      </p:sp>
      <p:sp>
        <p:nvSpPr>
          <p:cNvPr id="44035" name="Rectangle 2"/>
          <p:cNvSpPr>
            <a:spLocks noGrp="1" noChangeArrowheads="1"/>
          </p:cNvSpPr>
          <p:nvPr>
            <p:ph idx="1"/>
          </p:nvPr>
        </p:nvSpPr>
        <p:spPr>
          <a:xfrm>
            <a:off x="1143000" y="2201863"/>
            <a:ext cx="9686925" cy="3140075"/>
          </a:xfrm>
        </p:spPr>
        <p:txBody>
          <a:bodyPr wrap="none" anchor="ctr">
            <a:spAutoFit/>
          </a:bodyPr>
          <a:lstStyle/>
          <a:p>
            <a:pPr marL="0" indent="0" eaLnBrk="0" hangingPunct="0">
              <a:lnSpc>
                <a:spcPct val="100000"/>
              </a:lnSpc>
              <a:spcBef>
                <a:spcPct val="0"/>
              </a:spcBef>
              <a:buClrTx/>
              <a:buSzTx/>
              <a:buFontTx/>
              <a:buChar char="•"/>
            </a:pPr>
            <a:r>
              <a:rPr lang="en-US" altLang="en-US"/>
              <a:t>Use </a:t>
            </a:r>
            <a:r>
              <a:rPr lang="en-US" altLang="en-US" b="1"/>
              <a:t>prepared statements</a:t>
            </a:r>
            <a:r>
              <a:rPr lang="en-US" altLang="en-US"/>
              <a:t> (parameterized queries) to prevent direct SQL injection.</a:t>
            </a:r>
          </a:p>
          <a:p>
            <a:pPr marL="0" indent="0" eaLnBrk="0" hangingPunct="0">
              <a:lnSpc>
                <a:spcPct val="100000"/>
              </a:lnSpc>
              <a:spcBef>
                <a:spcPct val="0"/>
              </a:spcBef>
              <a:buClrTx/>
              <a:buSzTx/>
              <a:buFontTx/>
              <a:buChar char="•"/>
            </a:pPr>
            <a:endParaRPr lang="en-US" altLang="en-US"/>
          </a:p>
          <a:p>
            <a:pPr marL="0" indent="0" eaLnBrk="0" hangingPunct="0">
              <a:lnSpc>
                <a:spcPct val="100000"/>
              </a:lnSpc>
              <a:spcBef>
                <a:spcPct val="0"/>
              </a:spcBef>
              <a:buClrTx/>
              <a:buSzTx/>
              <a:buFontTx/>
              <a:buChar char="•"/>
            </a:pPr>
            <a:r>
              <a:rPr lang="en-US" altLang="en-US"/>
              <a:t>Validate and sanitize all user inputs on both client and server sides.</a:t>
            </a:r>
          </a:p>
          <a:p>
            <a:pPr marL="0" indent="0" eaLnBrk="0" hangingPunct="0">
              <a:lnSpc>
                <a:spcPct val="100000"/>
              </a:lnSpc>
              <a:spcBef>
                <a:spcPct val="0"/>
              </a:spcBef>
              <a:buClrTx/>
              <a:buSzTx/>
              <a:buFontTx/>
              <a:buChar char="•"/>
            </a:pPr>
            <a:endParaRPr lang="en-US" altLang="en-US"/>
          </a:p>
          <a:p>
            <a:pPr marL="0" indent="0" eaLnBrk="0" hangingPunct="0">
              <a:lnSpc>
                <a:spcPct val="100000"/>
              </a:lnSpc>
              <a:spcBef>
                <a:spcPct val="0"/>
              </a:spcBef>
              <a:buClrTx/>
              <a:buSzTx/>
              <a:buFontTx/>
              <a:buChar char="•"/>
            </a:pPr>
            <a:r>
              <a:rPr lang="en-US" altLang="en-US"/>
              <a:t>Avoid displaying raw database errors in the browser.</a:t>
            </a:r>
          </a:p>
          <a:p>
            <a:pPr marL="0" indent="0" eaLnBrk="0" hangingPunct="0">
              <a:lnSpc>
                <a:spcPct val="100000"/>
              </a:lnSpc>
              <a:spcBef>
                <a:spcPct val="0"/>
              </a:spcBef>
              <a:buClrTx/>
              <a:buSzTx/>
              <a:buFontTx/>
              <a:buChar char="•"/>
            </a:pPr>
            <a:endParaRPr lang="en-US" altLang="en-US"/>
          </a:p>
          <a:p>
            <a:pPr marL="0" indent="0" eaLnBrk="0" hangingPunct="0">
              <a:lnSpc>
                <a:spcPct val="100000"/>
              </a:lnSpc>
              <a:spcBef>
                <a:spcPct val="0"/>
              </a:spcBef>
              <a:buClrTx/>
              <a:buSzTx/>
              <a:buFontTx/>
              <a:buChar char="•"/>
            </a:pPr>
            <a:r>
              <a:rPr lang="en-US" altLang="en-US"/>
              <a:t>Implement a </a:t>
            </a:r>
            <a:r>
              <a:rPr lang="en-US" altLang="en-US" b="1"/>
              <a:t>Web Application Firewall (WAF)</a:t>
            </a:r>
            <a:r>
              <a:rPr lang="en-US" altLang="en-US"/>
              <a:t> for added protection.</a:t>
            </a:r>
          </a:p>
          <a:p>
            <a:pPr marL="0" indent="0" eaLnBrk="0" hangingPunct="0">
              <a:lnSpc>
                <a:spcPct val="100000"/>
              </a:lnSpc>
              <a:spcBef>
                <a:spcPct val="0"/>
              </a:spcBef>
              <a:buClrTx/>
              <a:buSzTx/>
              <a:buFontTx/>
              <a:buChar char="•"/>
            </a:pPr>
            <a:endParaRPr lang="en-US" altLang="en-US"/>
          </a:p>
          <a:p>
            <a:pPr marL="0" indent="0" eaLnBrk="0" hangingPunct="0">
              <a:lnSpc>
                <a:spcPct val="100000"/>
              </a:lnSpc>
              <a:spcBef>
                <a:spcPct val="0"/>
              </a:spcBef>
              <a:buClrTx/>
              <a:buSzTx/>
              <a:buFontTx/>
              <a:buChar char="•"/>
            </a:pPr>
            <a:r>
              <a:rPr lang="en-US" altLang="en-US"/>
              <a:t>Regularly test and update backend components to patch known vulnerabilities.</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le 1"/>
          <p:cNvSpPr>
            <a:spLocks noGrp="1"/>
          </p:cNvSpPr>
          <p:nvPr>
            <p:ph type="title"/>
          </p:nvPr>
        </p:nvSpPr>
        <p:spPr/>
        <p:txBody>
          <a:bodyPr/>
          <a:lstStyle/>
          <a:p>
            <a:r>
              <a:rPr lang="en-IN" sz="4000"/>
              <a:t>8. GET Based Method (Burpsuite)</a:t>
            </a:r>
          </a:p>
        </p:txBody>
      </p:sp>
      <p:graphicFrame>
        <p:nvGraphicFramePr>
          <p:cNvPr id="10" name="Table 8"/>
          <p:cNvGraphicFramePr>
            <a:graphicFrameLocks/>
          </p:cNvGraphicFramePr>
          <p:nvPr/>
        </p:nvGraphicFramePr>
        <p:xfrm>
          <a:off x="1143000" y="1965325"/>
          <a:ext cx="9872663" cy="371475"/>
        </p:xfrm>
        <a:graphic>
          <a:graphicData uri="http://schemas.openxmlformats.org/drawingml/2006/table">
            <a:tbl>
              <a:tblPr firstRow="1" bandRow="1">
                <a:tableStyleId>{00A15C55-8517-42AA-B614-E9B94910E393}</a:tableStyleId>
              </a:tblPr>
              <a:tblGrid>
                <a:gridCol w="9872663">
                  <a:extLst>
                    <a:ext uri="{9D8B030D-6E8A-4147-A177-3AD203B41FA5}">
                      <a16:colId xmlns:a16="http://schemas.microsoft.com/office/drawing/2014/main" val="20000"/>
                    </a:ext>
                  </a:extLst>
                </a:gridCol>
              </a:tblGrid>
              <a:tr h="37084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graphicFrame>
        <p:nvGraphicFramePr>
          <p:cNvPr id="11" name="Table 9"/>
          <p:cNvGraphicFramePr>
            <a:graphicFrameLocks noGrp="1"/>
          </p:cNvGraphicFramePr>
          <p:nvPr/>
        </p:nvGraphicFramePr>
        <p:xfrm>
          <a:off x="1143000" y="2336800"/>
          <a:ext cx="9872663" cy="3022600"/>
        </p:xfrm>
        <a:graphic>
          <a:graphicData uri="http://schemas.openxmlformats.org/drawingml/2006/table">
            <a:tbl>
              <a:tblPr firstRow="1" bandRow="1">
                <a:tableStyleId>{5C22544A-7EE6-4342-B048-85BDC9FD1C3A}</a:tableStyleId>
              </a:tblPr>
              <a:tblGrid>
                <a:gridCol w="2003613">
                  <a:extLst>
                    <a:ext uri="{9D8B030D-6E8A-4147-A177-3AD203B41FA5}">
                      <a16:colId xmlns:a16="http://schemas.microsoft.com/office/drawing/2014/main" val="20000"/>
                    </a:ext>
                  </a:extLst>
                </a:gridCol>
                <a:gridCol w="7869051">
                  <a:extLst>
                    <a:ext uri="{9D8B030D-6E8A-4147-A177-3AD203B41FA5}">
                      <a16:colId xmlns:a16="http://schemas.microsoft.com/office/drawing/2014/main" val="20001"/>
                    </a:ext>
                  </a:extLst>
                </a:gridCol>
              </a:tblGrid>
              <a:tr h="3022302">
                <a:tc>
                  <a:txBody>
                    <a:bodyPr/>
                    <a:lstStyle/>
                    <a:p>
                      <a:pPr algn="ctr"/>
                      <a:endParaRPr lang="en-US" dirty="0"/>
                    </a:p>
                    <a:p>
                      <a:pPr algn="ctr"/>
                      <a:endParaRPr lang="en-US" dirty="0"/>
                    </a:p>
                    <a:p>
                      <a:pPr algn="ctr"/>
                      <a:endParaRPr lang="en-US" dirty="0"/>
                    </a:p>
                    <a:p>
                      <a:pPr algn="ctr"/>
                      <a:endParaRPr lang="en-US" dirty="0"/>
                    </a:p>
                    <a:p>
                      <a:pPr algn="ctr"/>
                      <a:endParaRPr lang="en-US" dirty="0"/>
                    </a:p>
                    <a:p>
                      <a:pPr algn="ctr"/>
                      <a:r>
                        <a:rPr lang="en-US"/>
                        <a:t>Burpsuite Interception</a:t>
                      </a:r>
                      <a:endParaRPr lang="en-US" dirty="0"/>
                    </a:p>
                    <a:p>
                      <a:pPr algn="ctr"/>
                      <a:r>
                        <a:rPr lang="en-US" dirty="0"/>
                        <a:t>(Critical)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00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a:solidFill>
                          <a:schemeClr val="dk1"/>
                        </a:solidFill>
                        <a:latin typeface="+mn-lt"/>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a:solidFill>
                          <a:schemeClr val="dk1"/>
                        </a:solidFill>
                        <a:latin typeface="+mn-lt"/>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a:solidFill>
                            <a:schemeClr val="dk1"/>
                          </a:solidFill>
                          <a:latin typeface="+mn-lt"/>
                          <a:ea typeface="Calibri"/>
                          <a:cs typeface="Calibri"/>
                          <a:sym typeface="Calibri"/>
                        </a:rPr>
                        <a:t>To intercept and analyze GET requests sent from the web application to identify information disclosure, parameter tampering, or insecure URL-based data handling.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a:solidFill>
                          <a:schemeClr val="dk1"/>
                        </a:solidFill>
                        <a:latin typeface="+mn-lt"/>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a:solidFill>
                            <a:schemeClr val="dk1"/>
                          </a:solidFill>
                          <a:latin typeface="Calibri"/>
                          <a:ea typeface="Calibri"/>
                          <a:cs typeface="Calibri"/>
                          <a:sym typeface="Calibri"/>
                        </a:rPr>
                        <a:t>Command Used:</a:t>
                      </a:r>
                      <a:endParaRPr lang="en-US" sz="1800" b="0" i="0" u="none" strike="noStrike">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1300"/>
                        <a:buFont typeface="Arial"/>
                        <a:buChar char="•"/>
                      </a:pPr>
                      <a:r>
                        <a:rPr lang="en-US" sz="1800" b="0" i="0" u="none" strike="noStrike">
                          <a:solidFill>
                            <a:schemeClr val="dk1"/>
                          </a:solidFill>
                          <a:latin typeface="+mn-lt"/>
                          <a:ea typeface="Calibri"/>
                          <a:cs typeface="Calibri"/>
                          <a:sym typeface="Calibri"/>
                        </a:rPr>
                        <a:t>nikto -h http://13.233.45.196</a:t>
                      </a:r>
                    </a:p>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itle 1"/>
          <p:cNvSpPr>
            <a:spLocks noGrp="1"/>
          </p:cNvSpPr>
          <p:nvPr>
            <p:ph type="title"/>
          </p:nvPr>
        </p:nvSpPr>
        <p:spPr>
          <a:xfrm>
            <a:off x="998538" y="603250"/>
            <a:ext cx="9875837" cy="1357313"/>
          </a:xfrm>
        </p:spPr>
        <p:txBody>
          <a:bodyPr/>
          <a:lstStyle/>
          <a:p>
            <a:r>
              <a:rPr lang="en-IN" sz="4000"/>
              <a:t>Observation:</a:t>
            </a:r>
          </a:p>
        </p:txBody>
      </p:sp>
      <p:sp>
        <p:nvSpPr>
          <p:cNvPr id="46083" name="Content Placeholder 2"/>
          <p:cNvSpPr>
            <a:spLocks noGrp="1"/>
          </p:cNvSpPr>
          <p:nvPr>
            <p:ph idx="1"/>
          </p:nvPr>
        </p:nvSpPr>
        <p:spPr>
          <a:xfrm>
            <a:off x="987425" y="1795463"/>
            <a:ext cx="9872663" cy="4038600"/>
          </a:xfrm>
        </p:spPr>
        <p:txBody>
          <a:bodyPr/>
          <a:lstStyle/>
          <a:p>
            <a:r>
              <a:rPr lang="en-IN"/>
              <a:t>I ran nikto scan on  </a:t>
            </a:r>
            <a:r>
              <a:rPr lang="en-US" sz="2400">
                <a:solidFill>
                  <a:srgbClr val="000000"/>
                </a:solidFill>
                <a:cs typeface="Calibri" pitchFamily="34" charset="0"/>
                <a:sym typeface="Calibri" pitchFamily="34" charset="0"/>
              </a:rPr>
              <a:t>http://13.233.45.196 in Kali Linux</a:t>
            </a:r>
          </a:p>
        </p:txBody>
      </p:sp>
      <p:pic>
        <p:nvPicPr>
          <p:cNvPr id="46084" name="Picture 4"/>
          <p:cNvPicPr>
            <a:picLocks noChangeAspect="1"/>
          </p:cNvPicPr>
          <p:nvPr/>
        </p:nvPicPr>
        <p:blipFill>
          <a:blip r:embed="rId2" cstate="print"/>
          <a:srcRect l="10480" t="35568" r="64381" b="56599"/>
          <a:stretch>
            <a:fillRect/>
          </a:stretch>
        </p:blipFill>
        <p:spPr bwMode="auto">
          <a:xfrm>
            <a:off x="998538" y="2617788"/>
            <a:ext cx="8851900" cy="3216275"/>
          </a:xfrm>
          <a:prstGeom prst="rect">
            <a:avLst/>
          </a:prstGeom>
          <a:noFill/>
          <a:ln w="9525">
            <a:noFill/>
            <a:miter lim="800000"/>
            <a:headEnd/>
            <a:tailEnd/>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itle 1"/>
          <p:cNvSpPr>
            <a:spLocks noGrp="1"/>
          </p:cNvSpPr>
          <p:nvPr>
            <p:ph type="title"/>
          </p:nvPr>
        </p:nvSpPr>
        <p:spPr>
          <a:xfrm>
            <a:off x="1155700" y="266700"/>
            <a:ext cx="9875838" cy="1357313"/>
          </a:xfrm>
        </p:spPr>
        <p:txBody>
          <a:bodyPr/>
          <a:lstStyle/>
          <a:p>
            <a:r>
              <a:rPr lang="en-IN"/>
              <a:t>Proof of Concept:</a:t>
            </a:r>
          </a:p>
        </p:txBody>
      </p:sp>
      <p:sp>
        <p:nvSpPr>
          <p:cNvPr id="47107" name="Content Placeholder 2"/>
          <p:cNvSpPr>
            <a:spLocks noGrp="1"/>
          </p:cNvSpPr>
          <p:nvPr>
            <p:ph idx="1"/>
          </p:nvPr>
        </p:nvSpPr>
        <p:spPr>
          <a:xfrm>
            <a:off x="1155700" y="1281113"/>
            <a:ext cx="9872663" cy="4038600"/>
          </a:xfrm>
        </p:spPr>
        <p:txBody>
          <a:bodyPr/>
          <a:lstStyle/>
          <a:p>
            <a:pPr marL="44450" indent="0">
              <a:buFont typeface="Corbel" pitchFamily="34" charset="0"/>
              <a:buNone/>
            </a:pPr>
            <a:r>
              <a:rPr lang="en-IN"/>
              <a:t>The following is the generated output:</a:t>
            </a:r>
          </a:p>
        </p:txBody>
      </p:sp>
      <p:pic>
        <p:nvPicPr>
          <p:cNvPr id="47108" name="Picture 8"/>
          <p:cNvPicPr>
            <a:picLocks noChangeAspect="1"/>
          </p:cNvPicPr>
          <p:nvPr/>
        </p:nvPicPr>
        <p:blipFill>
          <a:blip r:embed="rId2" cstate="print"/>
          <a:srcRect l="10422" t="35835" b="13046"/>
          <a:stretch>
            <a:fillRect/>
          </a:stretch>
        </p:blipFill>
        <p:spPr bwMode="auto">
          <a:xfrm>
            <a:off x="479425" y="1782763"/>
            <a:ext cx="11225213" cy="4687887"/>
          </a:xfrm>
          <a:prstGeom prst="rect">
            <a:avLst/>
          </a:prstGeom>
          <a:noFill/>
          <a:ln w="9525">
            <a:noFill/>
            <a:miter lim="800000"/>
            <a:headEnd/>
            <a:tailEnd/>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itle 1"/>
          <p:cNvSpPr>
            <a:spLocks noGrp="1"/>
          </p:cNvSpPr>
          <p:nvPr>
            <p:ph type="title"/>
          </p:nvPr>
        </p:nvSpPr>
        <p:spPr/>
        <p:txBody>
          <a:bodyPr/>
          <a:lstStyle/>
          <a:p>
            <a:r>
              <a:rPr lang="en-IN"/>
              <a:t>Business Impact – High	</a:t>
            </a:r>
          </a:p>
        </p:txBody>
      </p:sp>
      <p:sp>
        <p:nvSpPr>
          <p:cNvPr id="48131" name="Rectangle 1"/>
          <p:cNvSpPr>
            <a:spLocks noGrp="1" noChangeArrowheads="1"/>
          </p:cNvSpPr>
          <p:nvPr>
            <p:ph idx="1"/>
          </p:nvPr>
        </p:nvSpPr>
        <p:spPr>
          <a:xfrm>
            <a:off x="1143000" y="2168525"/>
            <a:ext cx="9875838" cy="3816350"/>
          </a:xfrm>
        </p:spPr>
        <p:txBody>
          <a:bodyPr anchor="ctr">
            <a:spAutoFit/>
          </a:bodyPr>
          <a:lstStyle/>
          <a:p>
            <a:pPr marL="0" indent="0" eaLnBrk="0" hangingPunct="0">
              <a:lnSpc>
                <a:spcPct val="100000"/>
              </a:lnSpc>
              <a:spcBef>
                <a:spcPct val="0"/>
              </a:spcBef>
              <a:buClrTx/>
              <a:buSzTx/>
              <a:buFontTx/>
              <a:buChar char="•"/>
            </a:pPr>
            <a:r>
              <a:rPr lang="en-US" altLang="en-US"/>
              <a:t>Sensitive data passed in the URL (via GET) can be </a:t>
            </a:r>
            <a:r>
              <a:rPr lang="en-US" altLang="en-US" b="1"/>
              <a:t>logged in browser history, server logs, and proxy tools</a:t>
            </a:r>
            <a:r>
              <a:rPr lang="en-US" altLang="en-US"/>
              <a:t>.</a:t>
            </a:r>
          </a:p>
          <a:p>
            <a:pPr marL="0" indent="0" eaLnBrk="0" hangingPunct="0">
              <a:lnSpc>
                <a:spcPct val="100000"/>
              </a:lnSpc>
              <a:spcBef>
                <a:spcPct val="0"/>
              </a:spcBef>
              <a:buClrTx/>
              <a:buSzTx/>
              <a:buFontTx/>
              <a:buChar char="•"/>
            </a:pPr>
            <a:endParaRPr lang="en-US" altLang="en-US"/>
          </a:p>
          <a:p>
            <a:pPr marL="0" indent="0" eaLnBrk="0" hangingPunct="0">
              <a:lnSpc>
                <a:spcPct val="100000"/>
              </a:lnSpc>
              <a:spcBef>
                <a:spcPct val="0"/>
              </a:spcBef>
              <a:buClrTx/>
              <a:buSzTx/>
              <a:buFontTx/>
              <a:buChar char="•"/>
            </a:pPr>
            <a:r>
              <a:rPr lang="en-US" altLang="en-US"/>
              <a:t>Attackers can intercept and </a:t>
            </a:r>
            <a:r>
              <a:rPr lang="en-US" altLang="en-US" b="1"/>
              <a:t>manipulate query parameters</a:t>
            </a:r>
            <a:r>
              <a:rPr lang="en-US" altLang="en-US"/>
              <a:t> to access or alter backend resources.</a:t>
            </a:r>
          </a:p>
          <a:p>
            <a:pPr marL="0" indent="0" eaLnBrk="0" hangingPunct="0">
              <a:lnSpc>
                <a:spcPct val="100000"/>
              </a:lnSpc>
              <a:spcBef>
                <a:spcPct val="0"/>
              </a:spcBef>
              <a:buClrTx/>
              <a:buSzTx/>
              <a:buFontTx/>
              <a:buChar char="•"/>
            </a:pPr>
            <a:endParaRPr lang="en-US" altLang="en-US"/>
          </a:p>
          <a:p>
            <a:pPr marL="0" indent="0" eaLnBrk="0" hangingPunct="0">
              <a:lnSpc>
                <a:spcPct val="100000"/>
              </a:lnSpc>
              <a:spcBef>
                <a:spcPct val="0"/>
              </a:spcBef>
              <a:buClrTx/>
              <a:buSzTx/>
              <a:buFontTx/>
              <a:buChar char="•"/>
            </a:pPr>
            <a:r>
              <a:rPr lang="en-US" altLang="en-US"/>
              <a:t>Lack of validation may lead to vulnerabilities such as </a:t>
            </a:r>
            <a:r>
              <a:rPr lang="en-US" altLang="en-US" b="1"/>
              <a:t>IDOR, XSS, or parameter tampering</a:t>
            </a:r>
            <a:r>
              <a:rPr lang="en-US" altLang="en-US"/>
              <a:t>.</a:t>
            </a:r>
          </a:p>
          <a:p>
            <a:pPr marL="0" indent="0" eaLnBrk="0" hangingPunct="0">
              <a:lnSpc>
                <a:spcPct val="100000"/>
              </a:lnSpc>
              <a:spcBef>
                <a:spcPct val="0"/>
              </a:spcBef>
              <a:buClrTx/>
              <a:buSzTx/>
              <a:buFontTx/>
              <a:buChar char="•"/>
            </a:pPr>
            <a:endParaRPr lang="en-US" altLang="en-US"/>
          </a:p>
          <a:p>
            <a:pPr marL="0" indent="0" eaLnBrk="0" hangingPunct="0">
              <a:lnSpc>
                <a:spcPct val="100000"/>
              </a:lnSpc>
              <a:spcBef>
                <a:spcPct val="0"/>
              </a:spcBef>
              <a:buClrTx/>
              <a:buSzTx/>
              <a:buFontTx/>
              <a:buChar char="•"/>
            </a:pPr>
            <a:r>
              <a:rPr lang="en-US" altLang="en-US"/>
              <a:t>May expose internal logic or identifiers, increasing the risk of </a:t>
            </a:r>
            <a:r>
              <a:rPr lang="en-US" altLang="en-US" b="1"/>
              <a:t>unauthorized access</a:t>
            </a:r>
            <a:r>
              <a:rPr lang="en-US" altLang="en-US"/>
              <a:t> or </a:t>
            </a:r>
            <a:r>
              <a:rPr lang="en-US" altLang="en-US" b="1"/>
              <a:t>data leakage</a:t>
            </a:r>
            <a:r>
              <a:rPr lang="en-US" altLang="en-US"/>
              <a:t>.</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itle 1"/>
          <p:cNvSpPr>
            <a:spLocks noGrp="1"/>
          </p:cNvSpPr>
          <p:nvPr>
            <p:ph type="title"/>
          </p:nvPr>
        </p:nvSpPr>
        <p:spPr/>
        <p:txBody>
          <a:bodyPr/>
          <a:lstStyle/>
          <a:p>
            <a:r>
              <a:rPr lang="en-IN"/>
              <a:t>Recommendation:</a:t>
            </a:r>
          </a:p>
        </p:txBody>
      </p:sp>
      <p:sp>
        <p:nvSpPr>
          <p:cNvPr id="49155" name="Content Placeholder 2"/>
          <p:cNvSpPr>
            <a:spLocks noGrp="1"/>
          </p:cNvSpPr>
          <p:nvPr>
            <p:ph idx="1"/>
          </p:nvPr>
        </p:nvSpPr>
        <p:spPr/>
        <p:txBody>
          <a:bodyPr anchor="ctr"/>
          <a:lstStyle/>
          <a:p>
            <a:r>
              <a:rPr lang="en-US"/>
              <a:t>Immediately set missing headers like X-Content-Type-Options and HttpOnly for cookies.</a:t>
            </a:r>
          </a:p>
          <a:p>
            <a:r>
              <a:rPr lang="en-US"/>
              <a:t>Remove or restrict access to diagnostic and configuration files (phpinfo.php, composer.lock, README.md).</a:t>
            </a:r>
          </a:p>
          <a:p>
            <a:r>
              <a:rPr lang="en-US"/>
              <a:t>Disable directory listing on /static/ and other exposed paths.</a:t>
            </a:r>
          </a:p>
          <a:p>
            <a:r>
              <a:rPr lang="en-US"/>
              <a:t>Update nginx to the latest stable version.</a:t>
            </a:r>
          </a:p>
          <a:p>
            <a:r>
              <a:rPr lang="en-US"/>
              <a:t>Harden access to /forum/ and CMS directories using authentication or access control</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9875838" cy="654050"/>
          </a:xfrm>
        </p:spPr>
        <p:txBody>
          <a:bodyPr rtlCol="0">
            <a:normAutofit fontScale="90000"/>
          </a:bodyPr>
          <a:lstStyle/>
          <a:p>
            <a:pPr fontAlgn="auto">
              <a:spcAft>
                <a:spcPts val="0"/>
              </a:spcAft>
              <a:defRPr/>
            </a:pPr>
            <a:r>
              <a:rPr lang="en-US"/>
              <a:t>9. Reflected </a:t>
            </a:r>
            <a:r>
              <a:rPr lang="en-US" dirty="0"/>
              <a:t>Cross Site Scripting (XSS)</a:t>
            </a:r>
          </a:p>
        </p:txBody>
      </p:sp>
      <p:graphicFrame>
        <p:nvGraphicFramePr>
          <p:cNvPr id="4" name="Table 8"/>
          <p:cNvGraphicFramePr>
            <a:graphicFrameLocks/>
          </p:cNvGraphicFramePr>
          <p:nvPr/>
        </p:nvGraphicFramePr>
        <p:xfrm>
          <a:off x="1143000" y="1628775"/>
          <a:ext cx="9872663" cy="371475"/>
        </p:xfrm>
        <a:graphic>
          <a:graphicData uri="http://schemas.openxmlformats.org/drawingml/2006/table">
            <a:tbl>
              <a:tblPr firstRow="1" bandRow="1">
                <a:tableStyleId>{00A15C55-8517-42AA-B614-E9B94910E393}</a:tableStyleId>
              </a:tblPr>
              <a:tblGrid>
                <a:gridCol w="9872663">
                  <a:extLst>
                    <a:ext uri="{9D8B030D-6E8A-4147-A177-3AD203B41FA5}">
                      <a16:colId xmlns:a16="http://schemas.microsoft.com/office/drawing/2014/main" val="20000"/>
                    </a:ext>
                  </a:extLst>
                </a:gridCol>
              </a:tblGrid>
              <a:tr h="37084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graphicFrame>
        <p:nvGraphicFramePr>
          <p:cNvPr id="5" name="Table 9"/>
          <p:cNvGraphicFramePr>
            <a:graphicFrameLocks noGrp="1"/>
          </p:cNvGraphicFramePr>
          <p:nvPr/>
        </p:nvGraphicFramePr>
        <p:xfrm>
          <a:off x="1143000" y="2000250"/>
          <a:ext cx="9872663" cy="3886200"/>
        </p:xfrm>
        <a:graphic>
          <a:graphicData uri="http://schemas.openxmlformats.org/drawingml/2006/table">
            <a:tbl>
              <a:tblPr firstRow="1" bandRow="1">
                <a:tableStyleId>{5C22544A-7EE6-4342-B048-85BDC9FD1C3A}</a:tableStyleId>
              </a:tblPr>
              <a:tblGrid>
                <a:gridCol w="2003613">
                  <a:extLst>
                    <a:ext uri="{9D8B030D-6E8A-4147-A177-3AD203B41FA5}">
                      <a16:colId xmlns:a16="http://schemas.microsoft.com/office/drawing/2014/main" val="20000"/>
                    </a:ext>
                  </a:extLst>
                </a:gridCol>
                <a:gridCol w="7869051">
                  <a:extLst>
                    <a:ext uri="{9D8B030D-6E8A-4147-A177-3AD203B41FA5}">
                      <a16:colId xmlns:a16="http://schemas.microsoft.com/office/drawing/2014/main" val="20001"/>
                    </a:ext>
                  </a:extLst>
                </a:gridCol>
              </a:tblGrid>
              <a:tr h="3022302">
                <a:tc>
                  <a:txBody>
                    <a:bodyPr/>
                    <a:lstStyle/>
                    <a:p>
                      <a:pPr algn="ctr"/>
                      <a:endParaRPr lang="en-US" dirty="0"/>
                    </a:p>
                    <a:p>
                      <a:pPr algn="ctr"/>
                      <a:endParaRPr lang="en-US" dirty="0"/>
                    </a:p>
                    <a:p>
                      <a:pPr algn="ctr"/>
                      <a:endParaRPr lang="en-US" dirty="0"/>
                    </a:p>
                    <a:p>
                      <a:pPr algn="ctr"/>
                      <a:endParaRPr lang="en-US" dirty="0"/>
                    </a:p>
                    <a:p>
                      <a:pPr algn="ctr"/>
                      <a:endParaRPr lang="en-US" dirty="0"/>
                    </a:p>
                    <a:p>
                      <a:pPr algn="ctr"/>
                      <a:r>
                        <a:rPr lang="en-US">
                          <a:solidFill>
                            <a:schemeClr val="tx1"/>
                          </a:solidFill>
                        </a:rPr>
                        <a:t>Reflected XSS</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a:solidFill>
                          <a:schemeClr val="dk1"/>
                        </a:solidFill>
                        <a:latin typeface="+mn-lt"/>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a:solidFill>
                            <a:schemeClr val="dk1"/>
                          </a:solidFill>
                          <a:latin typeface="+mn-lt"/>
                          <a:ea typeface="Calibri"/>
                          <a:cs typeface="Calibri"/>
                          <a:sym typeface="Calibri"/>
                        </a:rPr>
                        <a:t>To determine if user input submitted through the comment or review field is reflected unsafely in the HTTP response, allowing JavaScript execution.</a:t>
                      </a:r>
                    </a:p>
                    <a:p>
                      <a:pPr marL="0" marR="0" lvl="0" indent="0" algn="l" rtl="0">
                        <a:spcBef>
                          <a:spcPts val="0"/>
                        </a:spcBef>
                        <a:spcAft>
                          <a:spcPts val="0"/>
                        </a:spcAft>
                        <a:buClr>
                          <a:schemeClr val="dk1"/>
                        </a:buClr>
                        <a:buSzPts val="1300"/>
                        <a:buFont typeface="Arial"/>
                        <a:buNone/>
                      </a:pPr>
                      <a:endParaRPr lang="en-US" sz="1800" b="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300"/>
                        <a:buFont typeface="Arial"/>
                        <a:buNone/>
                      </a:pPr>
                      <a:r>
                        <a:rPr lang="en-US" sz="1800" b="1">
                          <a:solidFill>
                            <a:schemeClr val="dk1"/>
                          </a:solidFill>
                          <a:latin typeface="Calibri"/>
                          <a:ea typeface="Calibri"/>
                          <a:cs typeface="Calibri"/>
                          <a:sym typeface="Calibri"/>
                        </a:rPr>
                        <a:t>Payload</a:t>
                      </a:r>
                      <a:r>
                        <a:rPr lang="en-US" sz="1800" b="1" dirty="0">
                          <a:solidFill>
                            <a:schemeClr val="dk1"/>
                          </a:solidFill>
                          <a:latin typeface="Calibri"/>
                          <a:ea typeface="Calibri"/>
                          <a:cs typeface="Calibri"/>
                          <a:sym typeface="Calibri"/>
                        </a:rPr>
                        <a:t>:</a:t>
                      </a:r>
                      <a:endParaRPr lang="en-US" dirty="0"/>
                    </a:p>
                    <a:p>
                      <a:pPr marL="285750" marR="0" lvl="0" indent="-285750" algn="l" rtl="0">
                        <a:spcBef>
                          <a:spcPts val="0"/>
                        </a:spcBef>
                        <a:spcAft>
                          <a:spcPts val="0"/>
                        </a:spcAft>
                        <a:buClr>
                          <a:schemeClr val="dk1"/>
                        </a:buClr>
                        <a:buSzPts val="1300"/>
                        <a:buFont typeface="Arial"/>
                        <a:buChar char="•"/>
                      </a:pPr>
                      <a:r>
                        <a:rPr lang="en-US" sz="1800" b="0" dirty="0">
                          <a:solidFill>
                            <a:schemeClr val="dk1"/>
                          </a:solidFill>
                          <a:latin typeface="Calibri"/>
                          <a:ea typeface="Calibri"/>
                          <a:cs typeface="Calibri"/>
                          <a:sym typeface="Calibri"/>
                        </a:rPr>
                        <a:t>&lt;script&gt;</a:t>
                      </a:r>
                      <a:r>
                        <a:rPr lang="en-US" sz="1800" b="0">
                          <a:solidFill>
                            <a:schemeClr val="dk1"/>
                          </a:solidFill>
                          <a:latin typeface="Calibri"/>
                          <a:ea typeface="Calibri"/>
                          <a:cs typeface="Calibri"/>
                          <a:sym typeface="Calibri"/>
                        </a:rPr>
                        <a:t>alert(1)&lt;/</a:t>
                      </a:r>
                      <a:r>
                        <a:rPr lang="en-US" sz="1800" b="0" dirty="0">
                          <a:solidFill>
                            <a:schemeClr val="dk1"/>
                          </a:solidFill>
                          <a:latin typeface="Calibri"/>
                          <a:ea typeface="Calibri"/>
                          <a:cs typeface="Calibri"/>
                          <a:sym typeface="Calibri"/>
                        </a:rPr>
                        <a:t>script&gt;</a:t>
                      </a:r>
                    </a:p>
                    <a:p>
                      <a:endParaRPr lang="en-US"/>
                    </a:p>
                    <a:p>
                      <a:pPr algn="l">
                        <a:spcBef>
                          <a:spcPts val="1200"/>
                        </a:spcBef>
                        <a:spcAft>
                          <a:spcPts val="600"/>
                        </a:spcAft>
                        <a:buNone/>
                      </a:pPr>
                      <a:r>
                        <a:rPr lang="en-US" b="1" i="0">
                          <a:solidFill>
                            <a:srgbClr val="0D0D0D"/>
                          </a:solidFill>
                          <a:effectLst/>
                          <a:latin typeface="ui-sans-serif"/>
                        </a:rPr>
                        <a:t>Inference:</a:t>
                      </a:r>
                    </a:p>
                    <a:p>
                      <a:pPr algn="l"/>
                      <a:r>
                        <a:rPr lang="en-US" b="0" i="0">
                          <a:solidFill>
                            <a:srgbClr val="0D0D0D"/>
                          </a:solidFill>
                          <a:effectLst/>
                          <a:latin typeface="ui-sans-serif"/>
                        </a:rPr>
                        <a:t>The application appears to neutralize or escape HTML in reflected inputs, preventing script injection via query parameters. This is a good security practice but should be tested further with alternate payloads or input contexts.</a:t>
                      </a:r>
                    </a:p>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itle 1"/>
          <p:cNvSpPr>
            <a:spLocks noGrp="1"/>
          </p:cNvSpPr>
          <p:nvPr>
            <p:ph type="title"/>
          </p:nvPr>
        </p:nvSpPr>
        <p:spPr>
          <a:xfrm>
            <a:off x="985838" y="346075"/>
            <a:ext cx="9875837" cy="1357313"/>
          </a:xfrm>
        </p:spPr>
        <p:txBody>
          <a:bodyPr/>
          <a:lstStyle/>
          <a:p>
            <a:r>
              <a:rPr lang="en-IN" sz="4000"/>
              <a:t>Observation:</a:t>
            </a:r>
          </a:p>
        </p:txBody>
      </p:sp>
      <p:sp>
        <p:nvSpPr>
          <p:cNvPr id="51203" name="Content Placeholder 2"/>
          <p:cNvSpPr>
            <a:spLocks noGrp="1"/>
          </p:cNvSpPr>
          <p:nvPr>
            <p:ph idx="1"/>
          </p:nvPr>
        </p:nvSpPr>
        <p:spPr>
          <a:xfrm>
            <a:off x="989013" y="1409700"/>
            <a:ext cx="9872662" cy="4038600"/>
          </a:xfrm>
        </p:spPr>
        <p:txBody>
          <a:bodyPr/>
          <a:lstStyle/>
          <a:p>
            <a:r>
              <a:rPr lang="en-US"/>
              <a:t>I logged in to my account.</a:t>
            </a:r>
          </a:p>
          <a:p>
            <a:r>
              <a:rPr lang="en-US">
                <a:solidFill>
                  <a:srgbClr val="000000"/>
                </a:solidFill>
                <a:cs typeface="Calibri" pitchFamily="34" charset="0"/>
                <a:sym typeface="Calibri" pitchFamily="34" charset="0"/>
              </a:rPr>
              <a:t>Then I clicked on the Shop Now button and typed </a:t>
            </a:r>
            <a:r>
              <a:rPr lang="en-US" sz="2800" b="1">
                <a:solidFill>
                  <a:srgbClr val="000000"/>
                </a:solidFill>
                <a:cs typeface="Calibri" pitchFamily="34" charset="0"/>
                <a:sym typeface="Calibri" pitchFamily="34" charset="0"/>
              </a:rPr>
              <a:t>“&lt;&gt;</a:t>
            </a:r>
            <a:r>
              <a:rPr lang="en-US" sz="2400" b="1">
                <a:solidFill>
                  <a:srgbClr val="000000"/>
                </a:solidFill>
                <a:cs typeface="Calibri" pitchFamily="34" charset="0"/>
                <a:sym typeface="Calibri" pitchFamily="34" charset="0"/>
              </a:rPr>
              <a:t> </a:t>
            </a:r>
            <a:r>
              <a:rPr lang="en-US" sz="2400">
                <a:solidFill>
                  <a:srgbClr val="000000"/>
                </a:solidFill>
                <a:cs typeface="Calibri" pitchFamily="34" charset="0"/>
                <a:sym typeface="Calibri" pitchFamily="34" charset="0"/>
              </a:rPr>
              <a:t>in the search box. The code was reflected on the website.</a:t>
            </a:r>
          </a:p>
        </p:txBody>
      </p:sp>
      <p:pic>
        <p:nvPicPr>
          <p:cNvPr id="51204" name="Picture 5"/>
          <p:cNvPicPr>
            <a:picLocks noChangeAspect="1"/>
          </p:cNvPicPr>
          <p:nvPr/>
        </p:nvPicPr>
        <p:blipFill>
          <a:blip r:embed="rId2" cstate="print"/>
          <a:srcRect/>
          <a:stretch>
            <a:fillRect/>
          </a:stretch>
        </p:blipFill>
        <p:spPr bwMode="auto">
          <a:xfrm>
            <a:off x="484188" y="2773363"/>
            <a:ext cx="5349875" cy="3673475"/>
          </a:xfrm>
          <a:prstGeom prst="rect">
            <a:avLst/>
          </a:prstGeom>
          <a:noFill/>
          <a:ln w="9525">
            <a:noFill/>
            <a:miter lim="800000"/>
            <a:headEnd/>
            <a:tailEnd/>
          </a:ln>
        </p:spPr>
      </p:pic>
      <p:pic>
        <p:nvPicPr>
          <p:cNvPr id="51205" name="Picture 7"/>
          <p:cNvPicPr>
            <a:picLocks noChangeAspect="1"/>
          </p:cNvPicPr>
          <p:nvPr/>
        </p:nvPicPr>
        <p:blipFill>
          <a:blip r:embed="rId3" cstate="print"/>
          <a:srcRect/>
          <a:stretch>
            <a:fillRect/>
          </a:stretch>
        </p:blipFill>
        <p:spPr bwMode="auto">
          <a:xfrm>
            <a:off x="5834063" y="2773363"/>
            <a:ext cx="5978525" cy="3673475"/>
          </a:xfrm>
          <a:prstGeom prst="rect">
            <a:avLst/>
          </a:prstGeom>
          <a:noFill/>
          <a:ln w="9525">
            <a:noFill/>
            <a:miter lim="800000"/>
            <a:headEnd/>
            <a:tailEnd/>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itle 1"/>
          <p:cNvSpPr>
            <a:spLocks noGrp="1"/>
          </p:cNvSpPr>
          <p:nvPr>
            <p:ph type="title"/>
          </p:nvPr>
        </p:nvSpPr>
        <p:spPr>
          <a:xfrm>
            <a:off x="1155700" y="266700"/>
            <a:ext cx="9875838" cy="1357313"/>
          </a:xfrm>
        </p:spPr>
        <p:txBody>
          <a:bodyPr/>
          <a:lstStyle/>
          <a:p>
            <a:r>
              <a:rPr lang="en-IN"/>
              <a:t>Result:</a:t>
            </a:r>
          </a:p>
        </p:txBody>
      </p:sp>
      <p:sp>
        <p:nvSpPr>
          <p:cNvPr id="52227" name="Content Placeholder 2"/>
          <p:cNvSpPr>
            <a:spLocks noGrp="1"/>
          </p:cNvSpPr>
          <p:nvPr>
            <p:ph idx="1"/>
          </p:nvPr>
        </p:nvSpPr>
        <p:spPr>
          <a:xfrm>
            <a:off x="1155700" y="1473200"/>
            <a:ext cx="9872663" cy="4038600"/>
          </a:xfrm>
        </p:spPr>
        <p:txBody>
          <a:bodyPr/>
          <a:lstStyle/>
          <a:p>
            <a:pPr marL="44450" indent="0">
              <a:buFont typeface="Corbel" pitchFamily="34" charset="0"/>
              <a:buNone/>
            </a:pPr>
            <a:r>
              <a:rPr lang="en-US"/>
              <a:t>The Reflected XSS attempt was unsuccessful. The script was not executed in the browser, suggesting that some form of input/output sanitization or browser protection (e.g., CSP, XSS Auditor) was in place.</a:t>
            </a:r>
            <a:endParaRPr lang="en-IN"/>
          </a:p>
        </p:txBody>
      </p:sp>
      <p:pic>
        <p:nvPicPr>
          <p:cNvPr id="5" name="Picture 4"/>
          <p:cNvPicPr>
            <a:picLocks noChangeAspect="1"/>
          </p:cNvPicPr>
          <p:nvPr/>
        </p:nvPicPr>
        <p:blipFill>
          <a:blip r:embed="rId2" cstate="print"/>
          <a:stretch>
            <a:fillRect/>
          </a:stretch>
        </p:blipFill>
        <p:spPr>
          <a:xfrm>
            <a:off x="960438" y="3182938"/>
            <a:ext cx="10263187" cy="2201862"/>
          </a:xfrm>
          <a:prstGeom prst="rect">
            <a:avLst/>
          </a:prstGeom>
          <a:effectLst>
            <a:outerShdw blurRad="50800" dist="38100" dir="2700000" algn="tl" rotWithShape="0">
              <a:prstClr val="black">
                <a:alpha val="40000"/>
              </a:prstClr>
            </a:outerShdw>
          </a:effectLst>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itle 1"/>
          <p:cNvSpPr>
            <a:spLocks noGrp="1"/>
          </p:cNvSpPr>
          <p:nvPr>
            <p:ph type="title"/>
          </p:nvPr>
        </p:nvSpPr>
        <p:spPr/>
        <p:txBody>
          <a:bodyPr/>
          <a:lstStyle/>
          <a:p>
            <a:r>
              <a:rPr lang="en-IN"/>
              <a:t>Recommendation:</a:t>
            </a:r>
          </a:p>
        </p:txBody>
      </p:sp>
      <p:sp>
        <p:nvSpPr>
          <p:cNvPr id="53251" name="Content Placeholder 2"/>
          <p:cNvSpPr>
            <a:spLocks noGrp="1"/>
          </p:cNvSpPr>
          <p:nvPr>
            <p:ph idx="1"/>
          </p:nvPr>
        </p:nvSpPr>
        <p:spPr/>
        <p:txBody>
          <a:bodyPr anchor="ctr"/>
          <a:lstStyle/>
          <a:p>
            <a:r>
              <a:rPr lang="en-US"/>
              <a:t>Immediately set missing headers like X-Content-Type-Options and HttpOnly for cookies.</a:t>
            </a:r>
          </a:p>
          <a:p>
            <a:r>
              <a:rPr lang="en-US"/>
              <a:t>Remove or restrict access to diagnostic and configuration files (phpinfo.php, composer.lock, README.md).</a:t>
            </a:r>
          </a:p>
          <a:p>
            <a:r>
              <a:rPr lang="en-US"/>
              <a:t>Disable directory listing on /static/ and other exposed paths.</a:t>
            </a:r>
          </a:p>
          <a:p>
            <a:r>
              <a:rPr lang="en-US"/>
              <a:t>Update nginx to the latest stable version.</a:t>
            </a:r>
          </a:p>
          <a:p>
            <a:r>
              <a:rPr lang="en-US"/>
              <a:t>Harden access to /forum/ and CMS directories using authentication or access control</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a:xfrm>
            <a:off x="1143000" y="1279525"/>
            <a:ext cx="9875838" cy="3133725"/>
          </a:xfrm>
        </p:spPr>
        <p:txBody>
          <a:bodyPr/>
          <a:lstStyle/>
          <a:p>
            <a:r>
              <a:rPr lang="en-IN"/>
              <a:t>List of Vulnerabilities Summary Report</a:t>
            </a:r>
            <a:endParaRPr lang="en-US"/>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9875838" cy="654050"/>
          </a:xfrm>
        </p:spPr>
        <p:txBody>
          <a:bodyPr rtlCol="0">
            <a:normAutofit fontScale="90000"/>
          </a:bodyPr>
          <a:lstStyle/>
          <a:p>
            <a:pPr fontAlgn="auto">
              <a:spcAft>
                <a:spcPts val="0"/>
              </a:spcAft>
              <a:defRPr/>
            </a:pPr>
            <a:r>
              <a:rPr lang="en-US"/>
              <a:t>10. SQL Map</a:t>
            </a:r>
            <a:endParaRPr lang="en-US" dirty="0"/>
          </a:p>
        </p:txBody>
      </p:sp>
      <p:graphicFrame>
        <p:nvGraphicFramePr>
          <p:cNvPr id="4" name="Table 8"/>
          <p:cNvGraphicFramePr>
            <a:graphicFrameLocks/>
          </p:cNvGraphicFramePr>
          <p:nvPr/>
        </p:nvGraphicFramePr>
        <p:xfrm>
          <a:off x="1143000" y="1628775"/>
          <a:ext cx="9872663" cy="371475"/>
        </p:xfrm>
        <a:graphic>
          <a:graphicData uri="http://schemas.openxmlformats.org/drawingml/2006/table">
            <a:tbl>
              <a:tblPr firstRow="1" bandRow="1">
                <a:tableStyleId>{00A15C55-8517-42AA-B614-E9B94910E393}</a:tableStyleId>
              </a:tblPr>
              <a:tblGrid>
                <a:gridCol w="9872663">
                  <a:extLst>
                    <a:ext uri="{9D8B030D-6E8A-4147-A177-3AD203B41FA5}">
                      <a16:colId xmlns:a16="http://schemas.microsoft.com/office/drawing/2014/main" val="20000"/>
                    </a:ext>
                  </a:extLst>
                </a:gridCol>
              </a:tblGrid>
              <a:tr h="37084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graphicFrame>
        <p:nvGraphicFramePr>
          <p:cNvPr id="5" name="Table 9"/>
          <p:cNvGraphicFramePr>
            <a:graphicFrameLocks noGrp="1"/>
          </p:cNvGraphicFramePr>
          <p:nvPr/>
        </p:nvGraphicFramePr>
        <p:xfrm>
          <a:off x="1143000" y="2000250"/>
          <a:ext cx="9872663" cy="3336925"/>
        </p:xfrm>
        <a:graphic>
          <a:graphicData uri="http://schemas.openxmlformats.org/drawingml/2006/table">
            <a:tbl>
              <a:tblPr firstRow="1" bandRow="1">
                <a:tableStyleId>{5C22544A-7EE6-4342-B048-85BDC9FD1C3A}</a:tableStyleId>
              </a:tblPr>
              <a:tblGrid>
                <a:gridCol w="2003613">
                  <a:extLst>
                    <a:ext uri="{9D8B030D-6E8A-4147-A177-3AD203B41FA5}">
                      <a16:colId xmlns:a16="http://schemas.microsoft.com/office/drawing/2014/main" val="20000"/>
                    </a:ext>
                  </a:extLst>
                </a:gridCol>
                <a:gridCol w="7869051">
                  <a:extLst>
                    <a:ext uri="{9D8B030D-6E8A-4147-A177-3AD203B41FA5}">
                      <a16:colId xmlns:a16="http://schemas.microsoft.com/office/drawing/2014/main" val="20001"/>
                    </a:ext>
                  </a:extLst>
                </a:gridCol>
              </a:tblGrid>
              <a:tr h="3022302">
                <a:tc>
                  <a:txBody>
                    <a:bodyPr/>
                    <a:lstStyle/>
                    <a:p>
                      <a:pPr algn="ctr"/>
                      <a:endParaRPr lang="en-US" dirty="0"/>
                    </a:p>
                    <a:p>
                      <a:pPr algn="ctr"/>
                      <a:endParaRPr lang="en-US" dirty="0"/>
                    </a:p>
                    <a:p>
                      <a:pPr algn="ctr"/>
                      <a:endParaRPr lang="en-US" dirty="0"/>
                    </a:p>
                    <a:p>
                      <a:pPr algn="ctr"/>
                      <a:endParaRPr lang="en-US" dirty="0"/>
                    </a:p>
                    <a:p>
                      <a:pPr algn="ctr"/>
                      <a:endParaRPr lang="en-US" dirty="0"/>
                    </a:p>
                    <a:p>
                      <a:pPr algn="ctr"/>
                      <a:r>
                        <a:rPr lang="en-US">
                          <a:solidFill>
                            <a:schemeClr val="tx1"/>
                          </a:solidFill>
                        </a:rPr>
                        <a:t>SQL Map</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a:solidFill>
                            <a:schemeClr val="dk1"/>
                          </a:solidFill>
                          <a:latin typeface="+mn-lt"/>
                          <a:ea typeface="Calibri"/>
                          <a:cs typeface="Calibri"/>
                          <a:sym typeface="Calibri"/>
                        </a:rPr>
                        <a:t>To detect and exploit SQL injection vulnerabilities in user input fields or URL parameters using SQLMap, an automated SQLi testing tool.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300"/>
                        <a:buFont typeface="Arial"/>
                        <a:buNone/>
                      </a:pPr>
                      <a:r>
                        <a:rPr lang="en-US" sz="1800" b="1">
                          <a:solidFill>
                            <a:schemeClr val="dk1"/>
                          </a:solidFill>
                          <a:latin typeface="Calibri"/>
                          <a:ea typeface="Calibri"/>
                          <a:cs typeface="Calibri"/>
                          <a:sym typeface="Calibri"/>
                        </a:rPr>
                        <a:t>Command Used:</a:t>
                      </a:r>
                      <a:endParaRPr lang="en-US" dirty="0"/>
                    </a:p>
                    <a:p>
                      <a:pPr marL="285750" marR="0" lvl="0" indent="-285750" algn="l" rtl="0">
                        <a:spcBef>
                          <a:spcPts val="0"/>
                        </a:spcBef>
                        <a:spcAft>
                          <a:spcPts val="0"/>
                        </a:spcAft>
                        <a:buClr>
                          <a:schemeClr val="dk1"/>
                        </a:buClr>
                        <a:buSzPts val="1300"/>
                        <a:buFont typeface="Arial"/>
                        <a:buChar char="•"/>
                      </a:pPr>
                      <a:r>
                        <a:rPr lang="en-US" sz="1800" b="0">
                          <a:solidFill>
                            <a:schemeClr val="dk1"/>
                          </a:solidFill>
                          <a:latin typeface="+mn-lt"/>
                          <a:ea typeface="Calibri"/>
                          <a:cs typeface="Calibri"/>
                          <a:sym typeface="Calibri"/>
                        </a:rPr>
                        <a:t>sqlmap -u http://65.2.141.224/products.php</a:t>
                      </a:r>
                    </a:p>
                    <a:p>
                      <a:endParaRPr lang="en-US"/>
                    </a:p>
                    <a:p>
                      <a:pPr algn="l">
                        <a:spcBef>
                          <a:spcPts val="1200"/>
                        </a:spcBef>
                        <a:spcAft>
                          <a:spcPts val="600"/>
                        </a:spcAft>
                        <a:buNone/>
                      </a:pPr>
                      <a:r>
                        <a:rPr lang="en-US" b="1" i="0">
                          <a:solidFill>
                            <a:srgbClr val="0D0D0D"/>
                          </a:solidFill>
                          <a:effectLst/>
                          <a:latin typeface="ui-sans-serif"/>
                        </a:rPr>
                        <a:t>Inference:</a:t>
                      </a:r>
                    </a:p>
                    <a:p>
                      <a:pPr algn="l"/>
                      <a:r>
                        <a:rPr lang="en-US" b="0" i="0">
                          <a:solidFill>
                            <a:srgbClr val="0D0D0D"/>
                          </a:solidFill>
                          <a:effectLst/>
                          <a:latin typeface="ui-sans-serif"/>
                        </a:rPr>
                        <a:t>The application may be using prepared statements (parameterized queries), input sanitization, or a web application firewall (WAF) that blocked the automated SQLi payloads. This is a positive indicator of secure backend handling.</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Title 1"/>
          <p:cNvSpPr>
            <a:spLocks noGrp="1"/>
          </p:cNvSpPr>
          <p:nvPr>
            <p:ph type="title"/>
          </p:nvPr>
        </p:nvSpPr>
        <p:spPr>
          <a:xfrm>
            <a:off x="985838" y="346075"/>
            <a:ext cx="9875837" cy="1357313"/>
          </a:xfrm>
        </p:spPr>
        <p:txBody>
          <a:bodyPr/>
          <a:lstStyle/>
          <a:p>
            <a:r>
              <a:rPr lang="en-IN" sz="4000"/>
              <a:t>Observation:</a:t>
            </a:r>
          </a:p>
        </p:txBody>
      </p:sp>
      <p:sp>
        <p:nvSpPr>
          <p:cNvPr id="55299" name="Content Placeholder 2"/>
          <p:cNvSpPr>
            <a:spLocks noGrp="1"/>
          </p:cNvSpPr>
          <p:nvPr>
            <p:ph idx="1"/>
          </p:nvPr>
        </p:nvSpPr>
        <p:spPr>
          <a:xfrm>
            <a:off x="989013" y="1409700"/>
            <a:ext cx="9872662" cy="4038600"/>
          </a:xfrm>
        </p:spPr>
        <p:txBody>
          <a:bodyPr/>
          <a:lstStyle/>
          <a:p>
            <a:r>
              <a:rPr lang="en-US"/>
              <a:t>SQLMap sent a series of test payloads to the target URL.</a:t>
            </a:r>
          </a:p>
          <a:p>
            <a:r>
              <a:rPr lang="en-US"/>
              <a:t>The response from the server remained consistent, and no SQL errors, delays, or anomalies were detected.</a:t>
            </a:r>
            <a:endParaRPr lang="en-US" sz="2400">
              <a:solidFill>
                <a:srgbClr val="000000"/>
              </a:solidFill>
              <a:cs typeface="Calibri" pitchFamily="34" charset="0"/>
              <a:sym typeface="Calibri" pitchFamily="34" charset="0"/>
            </a:endParaRPr>
          </a:p>
        </p:txBody>
      </p:sp>
      <p:pic>
        <p:nvPicPr>
          <p:cNvPr id="5" name="Picture 4"/>
          <p:cNvPicPr>
            <a:picLocks noChangeAspect="1"/>
          </p:cNvPicPr>
          <p:nvPr/>
        </p:nvPicPr>
        <p:blipFill>
          <a:blip r:embed="rId2" cstate="print"/>
          <a:srcRect l="10489" t="32916" r="30966" b="23099"/>
          <a:stretch>
            <a:fillRect/>
          </a:stretch>
        </p:blipFill>
        <p:spPr>
          <a:xfrm>
            <a:off x="1593850" y="2590800"/>
            <a:ext cx="9004300" cy="3805238"/>
          </a:xfrm>
          <a:prstGeom prst="rect">
            <a:avLst/>
          </a:prstGeom>
          <a:effectLst>
            <a:outerShdw blurRad="50800" dist="38100" dir="2700000" algn="tl" rotWithShape="0">
              <a:prstClr val="black">
                <a:alpha val="40000"/>
              </a:prstClr>
            </a:outerShdw>
          </a:effectLst>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itle 1"/>
          <p:cNvSpPr>
            <a:spLocks noGrp="1"/>
          </p:cNvSpPr>
          <p:nvPr>
            <p:ph type="title"/>
          </p:nvPr>
        </p:nvSpPr>
        <p:spPr>
          <a:xfrm>
            <a:off x="1155700" y="266700"/>
            <a:ext cx="9875838" cy="1357313"/>
          </a:xfrm>
        </p:spPr>
        <p:txBody>
          <a:bodyPr/>
          <a:lstStyle/>
          <a:p>
            <a:r>
              <a:rPr lang="en-IN"/>
              <a:t>Result:</a:t>
            </a:r>
          </a:p>
        </p:txBody>
      </p:sp>
      <p:sp>
        <p:nvSpPr>
          <p:cNvPr id="56323" name="Content Placeholder 2"/>
          <p:cNvSpPr>
            <a:spLocks noGrp="1"/>
          </p:cNvSpPr>
          <p:nvPr>
            <p:ph idx="1"/>
          </p:nvPr>
        </p:nvSpPr>
        <p:spPr>
          <a:xfrm>
            <a:off x="1155700" y="1473200"/>
            <a:ext cx="9872663" cy="4038600"/>
          </a:xfrm>
        </p:spPr>
        <p:txBody>
          <a:bodyPr/>
          <a:lstStyle/>
          <a:p>
            <a:pPr marL="44450" indent="0">
              <a:buFont typeface="Corbel" pitchFamily="34" charset="0"/>
              <a:buNone/>
            </a:pPr>
            <a:r>
              <a:rPr lang="en-US"/>
              <a:t>The Reflected XSS attempt was unsuccessful. The script was not executed in the browser, suggesting that some form of input/output sanitization or browser protection (e.g., CSP, XSS Auditor) was in place.</a:t>
            </a:r>
            <a:endParaRPr lang="en-IN"/>
          </a:p>
        </p:txBody>
      </p:sp>
      <p:pic>
        <p:nvPicPr>
          <p:cNvPr id="5" name="Picture 4"/>
          <p:cNvPicPr>
            <a:picLocks noChangeAspect="1"/>
          </p:cNvPicPr>
          <p:nvPr/>
        </p:nvPicPr>
        <p:blipFill>
          <a:blip r:embed="rId2" cstate="print"/>
          <a:stretch>
            <a:fillRect/>
          </a:stretch>
        </p:blipFill>
        <p:spPr>
          <a:xfrm>
            <a:off x="960438" y="3182938"/>
            <a:ext cx="10263187" cy="2201862"/>
          </a:xfrm>
          <a:prstGeom prst="rect">
            <a:avLst/>
          </a:prstGeom>
          <a:effectLst>
            <a:outerShdw blurRad="50800" dist="38100" dir="2700000" algn="tl" rotWithShape="0">
              <a:prstClr val="black">
                <a:alpha val="40000"/>
              </a:prstClr>
            </a:outerShdw>
          </a:effectLst>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itle 1"/>
          <p:cNvSpPr>
            <a:spLocks noGrp="1"/>
          </p:cNvSpPr>
          <p:nvPr>
            <p:ph type="title"/>
          </p:nvPr>
        </p:nvSpPr>
        <p:spPr/>
        <p:txBody>
          <a:bodyPr/>
          <a:lstStyle/>
          <a:p>
            <a:r>
              <a:rPr lang="en-IN"/>
              <a:t>Recommendation:</a:t>
            </a:r>
          </a:p>
        </p:txBody>
      </p:sp>
      <p:sp>
        <p:nvSpPr>
          <p:cNvPr id="57347" name="Content Placeholder 2"/>
          <p:cNvSpPr>
            <a:spLocks noGrp="1"/>
          </p:cNvSpPr>
          <p:nvPr>
            <p:ph idx="1"/>
          </p:nvPr>
        </p:nvSpPr>
        <p:spPr/>
        <p:txBody>
          <a:bodyPr anchor="ctr"/>
          <a:lstStyle/>
          <a:p>
            <a:r>
              <a:rPr lang="en-US"/>
              <a:t>Immediately set missing headers like X-Content-Type-Options and HttpOnly for cookies.</a:t>
            </a:r>
          </a:p>
          <a:p>
            <a:r>
              <a:rPr lang="en-US"/>
              <a:t>Remove or restrict access to diagnostic and configuration files (phpinfo.php, composer.lock, README.md).</a:t>
            </a:r>
          </a:p>
          <a:p>
            <a:r>
              <a:rPr lang="en-US"/>
              <a:t>Disable directory listing on /static/ and other exposed paths.</a:t>
            </a:r>
          </a:p>
          <a:p>
            <a:r>
              <a:rPr lang="en-US"/>
              <a:t>Update nginx to the latest stable version.</a:t>
            </a:r>
          </a:p>
          <a:p>
            <a:r>
              <a:rPr lang="en-US"/>
              <a:t>Harden access to /forum/ and CMS directories using authentication or access control</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9875838" cy="654050"/>
          </a:xfrm>
        </p:spPr>
        <p:txBody>
          <a:bodyPr rtlCol="0">
            <a:normAutofit fontScale="90000"/>
          </a:bodyPr>
          <a:lstStyle/>
          <a:p>
            <a:pPr fontAlgn="auto">
              <a:spcAft>
                <a:spcPts val="0"/>
              </a:spcAft>
              <a:defRPr/>
            </a:pPr>
            <a:r>
              <a:rPr lang="en-US"/>
              <a:t>1</a:t>
            </a:r>
            <a:r>
              <a:rPr lang="en-US" dirty="0"/>
              <a:t>1</a:t>
            </a:r>
            <a:r>
              <a:rPr lang="en-US"/>
              <a:t>. </a:t>
            </a:r>
            <a:r>
              <a:rPr lang="en-US" dirty="0"/>
              <a:t>Stored Cross Site Scripting (XSS)</a:t>
            </a:r>
          </a:p>
        </p:txBody>
      </p:sp>
      <p:graphicFrame>
        <p:nvGraphicFramePr>
          <p:cNvPr id="4" name="Table 8"/>
          <p:cNvGraphicFramePr>
            <a:graphicFrameLocks/>
          </p:cNvGraphicFramePr>
          <p:nvPr/>
        </p:nvGraphicFramePr>
        <p:xfrm>
          <a:off x="1143000" y="1628775"/>
          <a:ext cx="9872663" cy="371475"/>
        </p:xfrm>
        <a:graphic>
          <a:graphicData uri="http://schemas.openxmlformats.org/drawingml/2006/table">
            <a:tbl>
              <a:tblPr firstRow="1" bandRow="1">
                <a:tableStyleId>{00A15C55-8517-42AA-B614-E9B94910E393}</a:tableStyleId>
              </a:tblPr>
              <a:tblGrid>
                <a:gridCol w="9872663">
                  <a:extLst>
                    <a:ext uri="{9D8B030D-6E8A-4147-A177-3AD203B41FA5}">
                      <a16:colId xmlns:a16="http://schemas.microsoft.com/office/drawing/2014/main" val="20000"/>
                    </a:ext>
                  </a:extLst>
                </a:gridCol>
              </a:tblGrid>
              <a:tr h="37084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graphicFrame>
        <p:nvGraphicFramePr>
          <p:cNvPr id="5" name="Table 9"/>
          <p:cNvGraphicFramePr>
            <a:graphicFrameLocks noGrp="1"/>
          </p:cNvGraphicFramePr>
          <p:nvPr/>
        </p:nvGraphicFramePr>
        <p:xfrm>
          <a:off x="1143000" y="2000250"/>
          <a:ext cx="9872663" cy="3382963"/>
        </p:xfrm>
        <a:graphic>
          <a:graphicData uri="http://schemas.openxmlformats.org/drawingml/2006/table">
            <a:tbl>
              <a:tblPr firstRow="1" bandRow="1">
                <a:tableStyleId>{5C22544A-7EE6-4342-B048-85BDC9FD1C3A}</a:tableStyleId>
              </a:tblPr>
              <a:tblGrid>
                <a:gridCol w="2003613">
                  <a:extLst>
                    <a:ext uri="{9D8B030D-6E8A-4147-A177-3AD203B41FA5}">
                      <a16:colId xmlns:a16="http://schemas.microsoft.com/office/drawing/2014/main" val="20000"/>
                    </a:ext>
                  </a:extLst>
                </a:gridCol>
                <a:gridCol w="7869051">
                  <a:extLst>
                    <a:ext uri="{9D8B030D-6E8A-4147-A177-3AD203B41FA5}">
                      <a16:colId xmlns:a16="http://schemas.microsoft.com/office/drawing/2014/main" val="20001"/>
                    </a:ext>
                  </a:extLst>
                </a:gridCol>
              </a:tblGrid>
              <a:tr h="3022302">
                <a:tc>
                  <a:txBody>
                    <a:bodyPr/>
                    <a:lstStyle/>
                    <a:p>
                      <a:pPr algn="ctr"/>
                      <a:endParaRPr lang="en-US" dirty="0"/>
                    </a:p>
                    <a:p>
                      <a:pPr algn="ctr"/>
                      <a:endParaRPr lang="en-US" dirty="0"/>
                    </a:p>
                    <a:p>
                      <a:pPr algn="ctr"/>
                      <a:endParaRPr lang="en-US" dirty="0"/>
                    </a:p>
                    <a:p>
                      <a:pPr algn="ctr"/>
                      <a:endParaRPr lang="en-US" dirty="0"/>
                    </a:p>
                    <a:p>
                      <a:pPr algn="ctr"/>
                      <a:endParaRPr lang="en-US" dirty="0"/>
                    </a:p>
                    <a:p>
                      <a:pPr algn="ctr"/>
                      <a:r>
                        <a:rPr lang="en-US" dirty="0"/>
                        <a:t>Stored XSS</a:t>
                      </a:r>
                    </a:p>
                    <a:p>
                      <a:pPr algn="ctr"/>
                      <a:r>
                        <a:rPr lang="en-US" dirty="0"/>
                        <a:t>(Severe)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a:solidFill>
                            <a:schemeClr val="dk1"/>
                          </a:solidFill>
                          <a:latin typeface="+mn-lt"/>
                          <a:ea typeface="Calibri"/>
                          <a:cs typeface="Calibri"/>
                          <a:sym typeface="Calibri"/>
                        </a:rPr>
                        <a:t>To test whether user-submitted input is stored in the backend (e.g., database) and later rendered unsafely to other users, allowing persistent JavaScript execution.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a:solidFill>
                          <a:schemeClr val="dk1"/>
                        </a:solidFill>
                        <a:latin typeface="+mn-lt"/>
                        <a:ea typeface="Calibri"/>
                        <a:cs typeface="Calibri"/>
                        <a:sym typeface="Calibri"/>
                      </a:endParaRPr>
                    </a:p>
                    <a:p>
                      <a:pPr marL="0" marR="0" lvl="0" indent="0" algn="l" rtl="0">
                        <a:spcBef>
                          <a:spcPts val="0"/>
                        </a:spcBef>
                        <a:spcAft>
                          <a:spcPts val="0"/>
                        </a:spcAft>
                        <a:buNone/>
                      </a:pPr>
                      <a:r>
                        <a:rPr lang="en-US" sz="1800" b="1">
                          <a:solidFill>
                            <a:schemeClr val="dk1"/>
                          </a:solidFill>
                          <a:latin typeface="Calibri"/>
                          <a:ea typeface="Calibri"/>
                          <a:cs typeface="Calibri"/>
                          <a:sym typeface="Calibri"/>
                        </a:rPr>
                        <a:t>Affected URL :</a:t>
                      </a:r>
                      <a:endParaRPr lang="en-US" sz="1800" b="0" i="0" u="none" strike="noStrike">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1300"/>
                        <a:buFont typeface="Arial"/>
                        <a:buChar char="•"/>
                      </a:pPr>
                      <a:r>
                        <a:rPr lang="en-US" sz="1800" b="0" i="0" u="none" strike="noStrike">
                          <a:solidFill>
                            <a:schemeClr val="dk1"/>
                          </a:solidFill>
                          <a:latin typeface="Calibri"/>
                          <a:ea typeface="Calibri"/>
                          <a:cs typeface="Calibri"/>
                          <a:sym typeface="Calibri"/>
                        </a:rPr>
                        <a:t>http://13.201.119.134/products/details.php?p_id=</a:t>
                      </a:r>
                      <a:r>
                        <a:rPr lang="en-US" sz="1800" b="1" i="1" u="none" strike="noStrike">
                          <a:solidFill>
                            <a:schemeClr val="dk1"/>
                          </a:solidFill>
                          <a:latin typeface="Calibri"/>
                          <a:ea typeface="Calibri"/>
                          <a:cs typeface="Calibri"/>
                          <a:sym typeface="Calibri"/>
                        </a:rPr>
                        <a:t>(all ID’s)</a:t>
                      </a:r>
                    </a:p>
                    <a:p>
                      <a:pPr marL="0" marR="0" lvl="0" indent="0" algn="l" rtl="0">
                        <a:spcBef>
                          <a:spcPts val="0"/>
                        </a:spcBef>
                        <a:spcAft>
                          <a:spcPts val="0"/>
                        </a:spcAft>
                        <a:buClr>
                          <a:schemeClr val="dk1"/>
                        </a:buClr>
                        <a:buSzPts val="1300"/>
                        <a:buFont typeface="Arial"/>
                        <a:buNone/>
                      </a:pPr>
                      <a:endParaRPr lang="en-US" sz="1800" b="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300"/>
                        <a:buFont typeface="Arial"/>
                        <a:buNone/>
                      </a:pPr>
                      <a:r>
                        <a:rPr lang="en-US" sz="1800" b="1">
                          <a:solidFill>
                            <a:schemeClr val="dk1"/>
                          </a:solidFill>
                          <a:latin typeface="Calibri"/>
                          <a:ea typeface="Calibri"/>
                          <a:cs typeface="Calibri"/>
                          <a:sym typeface="Calibri"/>
                        </a:rPr>
                        <a:t>Affected Parameters :</a:t>
                      </a:r>
                      <a:endParaRPr lang="en-US" sz="1800" b="0">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1300"/>
                        <a:buFont typeface="Arial"/>
                        <a:buChar char="•"/>
                      </a:pPr>
                      <a:r>
                        <a:rPr lang="en-US" sz="1800" b="0">
                          <a:solidFill>
                            <a:schemeClr val="dk1"/>
                          </a:solidFill>
                          <a:latin typeface="Calibri"/>
                          <a:ea typeface="Calibri"/>
                          <a:cs typeface="Calibri"/>
                          <a:sym typeface="Calibri"/>
                        </a:rPr>
                        <a:t>Customer Review Section</a:t>
                      </a:r>
                    </a:p>
                    <a:p>
                      <a:pPr marL="0" marR="0" lvl="0" indent="0" algn="l" rtl="0">
                        <a:spcBef>
                          <a:spcPts val="0"/>
                        </a:spcBef>
                        <a:spcAft>
                          <a:spcPts val="0"/>
                        </a:spcAft>
                        <a:buClr>
                          <a:schemeClr val="dk1"/>
                        </a:buClr>
                        <a:buSzPts val="1300"/>
                        <a:buFont typeface="Arial"/>
                        <a:buNone/>
                      </a:pPr>
                      <a:endParaRPr lang="en-US" sz="1800" b="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300"/>
                        <a:buFont typeface="Arial"/>
                        <a:buNone/>
                      </a:pPr>
                      <a:r>
                        <a:rPr lang="en-US" sz="1800" b="1">
                          <a:solidFill>
                            <a:schemeClr val="dk1"/>
                          </a:solidFill>
                          <a:latin typeface="Calibri"/>
                          <a:ea typeface="Calibri"/>
                          <a:cs typeface="Calibri"/>
                          <a:sym typeface="Calibri"/>
                        </a:rPr>
                        <a:t>Payload:</a:t>
                      </a:r>
                      <a:endParaRPr lang="en-US"/>
                    </a:p>
                    <a:p>
                      <a:pPr marL="285750" marR="0" lvl="0" indent="-285750" algn="l" rtl="0">
                        <a:spcBef>
                          <a:spcPts val="0"/>
                        </a:spcBef>
                        <a:spcAft>
                          <a:spcPts val="0"/>
                        </a:spcAft>
                        <a:buClr>
                          <a:schemeClr val="dk1"/>
                        </a:buClr>
                        <a:buSzPts val="1300"/>
                        <a:buFont typeface="Arial"/>
                        <a:buChar char="•"/>
                      </a:pPr>
                      <a:r>
                        <a:rPr lang="en-US" sz="1800" b="0">
                          <a:solidFill>
                            <a:schemeClr val="dk1"/>
                          </a:solidFill>
                          <a:latin typeface="+mn-lt"/>
                          <a:ea typeface="Calibri"/>
                          <a:cs typeface="Calibri"/>
                          <a:sym typeface="Calibri"/>
                        </a:rPr>
                        <a:t>&lt;script&gt;alert('XSS')&lt;/script&gt;</a:t>
                      </a:r>
                    </a:p>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549275"/>
            <a:ext cx="9875838" cy="573088"/>
          </a:xfrm>
        </p:spPr>
        <p:txBody>
          <a:bodyPr rtlCol="0">
            <a:normAutofit fontScale="90000"/>
          </a:bodyPr>
          <a:lstStyle/>
          <a:p>
            <a:pPr fontAlgn="auto">
              <a:spcAft>
                <a:spcPts val="0"/>
              </a:spcAft>
              <a:defRPr/>
            </a:pPr>
            <a:r>
              <a:rPr lang="en-US" dirty="0"/>
              <a:t>Observation</a:t>
            </a:r>
          </a:p>
        </p:txBody>
      </p:sp>
      <p:sp>
        <p:nvSpPr>
          <p:cNvPr id="59395" name="Content Placeholder 2"/>
          <p:cNvSpPr>
            <a:spLocks noGrp="1"/>
          </p:cNvSpPr>
          <p:nvPr>
            <p:ph idx="1"/>
          </p:nvPr>
        </p:nvSpPr>
        <p:spPr>
          <a:xfrm>
            <a:off x="1139825" y="1169988"/>
            <a:ext cx="9872663" cy="4038600"/>
          </a:xfrm>
        </p:spPr>
        <p:txBody>
          <a:bodyPr/>
          <a:lstStyle/>
          <a:p>
            <a:r>
              <a:rPr lang="en-US"/>
              <a:t>The comment/review section accepted user input without filtering or encoding. Upon submitting a script payload, the same content was stored and reflected on the page every time it loaded, leading to automatic script execution — even for other visitors.</a:t>
            </a:r>
          </a:p>
        </p:txBody>
      </p:sp>
      <p:pic>
        <p:nvPicPr>
          <p:cNvPr id="5" name="Picture 4"/>
          <p:cNvPicPr>
            <a:picLocks noChangeAspect="1"/>
          </p:cNvPicPr>
          <p:nvPr/>
        </p:nvPicPr>
        <p:blipFill>
          <a:blip r:embed="rId2" cstate="print"/>
          <a:srcRect r="12311" b="14316"/>
          <a:stretch>
            <a:fillRect/>
          </a:stretch>
        </p:blipFill>
        <p:spPr>
          <a:xfrm>
            <a:off x="2527300" y="2570163"/>
            <a:ext cx="7137400" cy="3922712"/>
          </a:xfrm>
          <a:prstGeom prst="rect">
            <a:avLst/>
          </a:prstGeom>
          <a:ln>
            <a:solidFill>
              <a:schemeClr val="tx1"/>
            </a:solidFill>
          </a:ln>
          <a:effectLst>
            <a:outerShdw blurRad="50800" dist="38100" dir="2700000" algn="tl" rotWithShape="0">
              <a:prstClr val="black">
                <a:alpha val="40000"/>
              </a:prstClr>
            </a:outerShdw>
          </a:effectLst>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39825" y="504825"/>
            <a:ext cx="9875838" cy="681038"/>
          </a:xfrm>
        </p:spPr>
        <p:txBody>
          <a:bodyPr rtlCol="0">
            <a:normAutofit fontScale="90000"/>
          </a:bodyPr>
          <a:lstStyle/>
          <a:p>
            <a:pPr fontAlgn="auto">
              <a:spcAft>
                <a:spcPts val="0"/>
              </a:spcAft>
              <a:defRPr/>
            </a:pPr>
            <a:r>
              <a:rPr lang="en-US" dirty="0"/>
              <a:t>Proof of Concept (PoC)</a:t>
            </a:r>
          </a:p>
        </p:txBody>
      </p:sp>
      <p:sp>
        <p:nvSpPr>
          <p:cNvPr id="60419" name="Content Placeholder 2"/>
          <p:cNvSpPr>
            <a:spLocks noGrp="1"/>
          </p:cNvSpPr>
          <p:nvPr>
            <p:ph idx="1"/>
          </p:nvPr>
        </p:nvSpPr>
        <p:spPr>
          <a:xfrm>
            <a:off x="1139825" y="1185863"/>
            <a:ext cx="9872663" cy="4038600"/>
          </a:xfrm>
        </p:spPr>
        <p:txBody>
          <a:bodyPr/>
          <a:lstStyle/>
          <a:p>
            <a:pPr marL="44450" indent="0">
              <a:buFont typeface="Corbel" pitchFamily="34" charset="0"/>
              <a:buNone/>
            </a:pPr>
            <a:r>
              <a:rPr lang="en-US"/>
              <a:t>Payload submitted in the comment box.</a:t>
            </a:r>
            <a:br>
              <a:rPr lang="en-US"/>
            </a:br>
            <a:r>
              <a:rPr lang="en-US"/>
              <a:t>Upon submission, the same input was reflected immediately on the page with JavaScript execution (alert popup), confirming the vulnerability.</a:t>
            </a:r>
          </a:p>
        </p:txBody>
      </p:sp>
      <p:pic>
        <p:nvPicPr>
          <p:cNvPr id="8" name="Picture 7"/>
          <p:cNvPicPr>
            <a:picLocks noChangeAspect="1"/>
          </p:cNvPicPr>
          <p:nvPr/>
        </p:nvPicPr>
        <p:blipFill>
          <a:blip r:embed="rId2" cstate="print"/>
          <a:srcRect l="7368" r="31974" b="53918"/>
          <a:stretch>
            <a:fillRect/>
          </a:stretch>
        </p:blipFill>
        <p:spPr>
          <a:xfrm>
            <a:off x="1255713" y="2335213"/>
            <a:ext cx="9642475" cy="4119562"/>
          </a:xfrm>
          <a:prstGeom prst="rect">
            <a:avLst/>
          </a:prstGeom>
          <a:effectLst>
            <a:outerShdw blurRad="50800" dist="38100" dir="2700000" algn="tl" rotWithShape="0">
              <a:prstClr val="black">
                <a:alpha val="40000"/>
              </a:prstClr>
            </a:outerShdw>
          </a:effectLst>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Title 1"/>
          <p:cNvSpPr>
            <a:spLocks noGrp="1"/>
          </p:cNvSpPr>
          <p:nvPr>
            <p:ph type="title"/>
          </p:nvPr>
        </p:nvSpPr>
        <p:spPr/>
        <p:txBody>
          <a:bodyPr/>
          <a:lstStyle/>
          <a:p>
            <a:r>
              <a:rPr lang="en-IN"/>
              <a:t>Business Impact – High </a:t>
            </a:r>
          </a:p>
        </p:txBody>
      </p:sp>
      <p:sp>
        <p:nvSpPr>
          <p:cNvPr id="61443" name="Content Placeholder 2"/>
          <p:cNvSpPr>
            <a:spLocks noGrp="1"/>
          </p:cNvSpPr>
          <p:nvPr>
            <p:ph idx="1"/>
          </p:nvPr>
        </p:nvSpPr>
        <p:spPr/>
        <p:txBody>
          <a:bodyPr/>
          <a:lstStyle/>
          <a:p>
            <a:r>
              <a:rPr lang="en-US"/>
              <a:t>Malicious scripts can execute automatically for all users who view the affected page.</a:t>
            </a:r>
          </a:p>
          <a:p>
            <a:r>
              <a:rPr lang="en-US"/>
              <a:t>Attackers can steal session cookies, hijack accounts, or impersonate users.</a:t>
            </a:r>
          </a:p>
          <a:p>
            <a:r>
              <a:rPr lang="en-US"/>
              <a:t>Sensitive user data may be exposed through browser-based attacks.</a:t>
            </a:r>
          </a:p>
          <a:p>
            <a:r>
              <a:rPr lang="en-US"/>
              <a:t>Can be used to deface the website or redirect users to phishing/malware sites.</a:t>
            </a:r>
          </a:p>
          <a:p>
            <a:r>
              <a:rPr lang="en-US"/>
              <a:t>Affects all future viewers, making it more dangerous than reflected XSS.</a:t>
            </a:r>
          </a:p>
          <a:p>
            <a:r>
              <a:rPr lang="en-US"/>
              <a:t>Damages user trust and violates data protection standards.</a:t>
            </a:r>
          </a:p>
          <a:p>
            <a:endParaRPr lang="en-IN"/>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itle 1"/>
          <p:cNvSpPr>
            <a:spLocks noGrp="1"/>
          </p:cNvSpPr>
          <p:nvPr>
            <p:ph type="title"/>
          </p:nvPr>
        </p:nvSpPr>
        <p:spPr/>
        <p:txBody>
          <a:bodyPr/>
          <a:lstStyle/>
          <a:p>
            <a:r>
              <a:rPr lang="en-IN"/>
              <a:t>Recommendation:</a:t>
            </a:r>
          </a:p>
        </p:txBody>
      </p:sp>
      <p:sp>
        <p:nvSpPr>
          <p:cNvPr id="62467" name="Content Placeholder 2"/>
          <p:cNvSpPr>
            <a:spLocks noGrp="1"/>
          </p:cNvSpPr>
          <p:nvPr>
            <p:ph idx="1"/>
          </p:nvPr>
        </p:nvSpPr>
        <p:spPr/>
        <p:txBody>
          <a:bodyPr anchor="ctr"/>
          <a:lstStyle/>
          <a:p>
            <a:r>
              <a:rPr lang="en-US"/>
              <a:t>Encode user input before reflecting it in the browser (HTML encode special characters like &lt;, &gt;, ").</a:t>
            </a:r>
          </a:p>
          <a:p>
            <a:endParaRPr lang="en-US"/>
          </a:p>
          <a:p>
            <a:r>
              <a:rPr lang="en-US"/>
              <a:t>Use input validation to allow only safe characters in comment fields.</a:t>
            </a:r>
          </a:p>
          <a:p>
            <a:endParaRPr lang="en-US"/>
          </a:p>
          <a:p>
            <a:r>
              <a:rPr lang="en-US"/>
              <a:t>Apply a Content Security Policy (CSP) to limit inline script execution.</a:t>
            </a:r>
          </a:p>
          <a:p>
            <a:endParaRPr lang="en-US"/>
          </a:p>
          <a:p>
            <a:r>
              <a:rPr lang="en-US"/>
              <a:t>Avoid directly embedding user input into HTML without filtering.</a:t>
            </a:r>
            <a:endParaRPr lang="en-IN"/>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9875838" cy="654050"/>
          </a:xfrm>
        </p:spPr>
        <p:txBody>
          <a:bodyPr rtlCol="0">
            <a:normAutofit fontScale="90000"/>
          </a:bodyPr>
          <a:lstStyle/>
          <a:p>
            <a:pPr fontAlgn="auto">
              <a:spcAft>
                <a:spcPts val="0"/>
              </a:spcAft>
              <a:defRPr/>
            </a:pPr>
            <a:r>
              <a:rPr lang="en-US"/>
              <a:t>12. Cross Site Request Forgery</a:t>
            </a:r>
            <a:endParaRPr lang="en-US" dirty="0"/>
          </a:p>
        </p:txBody>
      </p:sp>
      <p:graphicFrame>
        <p:nvGraphicFramePr>
          <p:cNvPr id="4" name="Table 8"/>
          <p:cNvGraphicFramePr>
            <a:graphicFrameLocks/>
          </p:cNvGraphicFramePr>
          <p:nvPr/>
        </p:nvGraphicFramePr>
        <p:xfrm>
          <a:off x="1143000" y="1628775"/>
          <a:ext cx="9872663" cy="371475"/>
        </p:xfrm>
        <a:graphic>
          <a:graphicData uri="http://schemas.openxmlformats.org/drawingml/2006/table">
            <a:tbl>
              <a:tblPr firstRow="1" bandRow="1">
                <a:tableStyleId>{00A15C55-8517-42AA-B614-E9B94910E393}</a:tableStyleId>
              </a:tblPr>
              <a:tblGrid>
                <a:gridCol w="9872663">
                  <a:extLst>
                    <a:ext uri="{9D8B030D-6E8A-4147-A177-3AD203B41FA5}">
                      <a16:colId xmlns:a16="http://schemas.microsoft.com/office/drawing/2014/main" val="20000"/>
                    </a:ext>
                  </a:extLst>
                </a:gridCol>
              </a:tblGrid>
              <a:tr h="37084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graphicFrame>
        <p:nvGraphicFramePr>
          <p:cNvPr id="5" name="Table 9"/>
          <p:cNvGraphicFramePr>
            <a:graphicFrameLocks noGrp="1"/>
          </p:cNvGraphicFramePr>
          <p:nvPr/>
        </p:nvGraphicFramePr>
        <p:xfrm>
          <a:off x="1143000" y="2000250"/>
          <a:ext cx="9872663" cy="3611563"/>
        </p:xfrm>
        <a:graphic>
          <a:graphicData uri="http://schemas.openxmlformats.org/drawingml/2006/table">
            <a:tbl>
              <a:tblPr firstRow="1" bandRow="1">
                <a:tableStyleId>{5C22544A-7EE6-4342-B048-85BDC9FD1C3A}</a:tableStyleId>
              </a:tblPr>
              <a:tblGrid>
                <a:gridCol w="2003613">
                  <a:extLst>
                    <a:ext uri="{9D8B030D-6E8A-4147-A177-3AD203B41FA5}">
                      <a16:colId xmlns:a16="http://schemas.microsoft.com/office/drawing/2014/main" val="20000"/>
                    </a:ext>
                  </a:extLst>
                </a:gridCol>
                <a:gridCol w="7869051">
                  <a:extLst>
                    <a:ext uri="{9D8B030D-6E8A-4147-A177-3AD203B41FA5}">
                      <a16:colId xmlns:a16="http://schemas.microsoft.com/office/drawing/2014/main" val="20001"/>
                    </a:ext>
                  </a:extLst>
                </a:gridCol>
              </a:tblGrid>
              <a:tr h="3022302">
                <a:tc>
                  <a:txBody>
                    <a:bodyPr/>
                    <a:lstStyle/>
                    <a:p>
                      <a:pPr algn="ctr"/>
                      <a:endParaRPr lang="en-US"/>
                    </a:p>
                    <a:p>
                      <a:pPr algn="ctr"/>
                      <a:endParaRPr lang="en-US"/>
                    </a:p>
                    <a:p>
                      <a:pPr algn="ctr"/>
                      <a:endParaRPr lang="en-US"/>
                    </a:p>
                    <a:p>
                      <a:pPr algn="ctr"/>
                      <a:endParaRPr lang="en-US"/>
                    </a:p>
                    <a:p>
                      <a:pPr algn="ctr"/>
                      <a:endParaRPr lang="en-US"/>
                    </a:p>
                    <a:p>
                      <a:pPr algn="ctr"/>
                      <a:r>
                        <a:rPr lang="en-US">
                          <a:solidFill>
                            <a:schemeClr val="tx1"/>
                          </a:solidFill>
                        </a:rPr>
                        <a:t>CSRF</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a:solidFill>
                            <a:schemeClr val="dk1"/>
                          </a:solidFill>
                          <a:latin typeface="+mn-lt"/>
                          <a:ea typeface="Calibri"/>
                          <a:cs typeface="Calibri"/>
                          <a:sym typeface="Calibri"/>
                        </a:rPr>
                        <a:t>To test if the application is vulnerable to CSRF by tricking an authenticated user into performing unintended actions (e.g., changing their password) without their knowledge.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300"/>
                        <a:buFont typeface="Arial"/>
                        <a:buNone/>
                      </a:pPr>
                      <a:r>
                        <a:rPr lang="en-US" sz="1800" b="1">
                          <a:solidFill>
                            <a:schemeClr val="dk1"/>
                          </a:solidFill>
                          <a:latin typeface="Calibri"/>
                          <a:ea typeface="Calibri"/>
                          <a:cs typeface="Calibri"/>
                          <a:sym typeface="Calibri"/>
                        </a:rPr>
                        <a:t>Files Used:</a:t>
                      </a:r>
                      <a:endParaRPr lang="en-US" sz="1800" b="1">
                        <a:solidFill>
                          <a:schemeClr val="lt1"/>
                        </a:solidFill>
                        <a:latin typeface="Calibri"/>
                        <a:ea typeface="Calibri"/>
                        <a:cs typeface="Calibri"/>
                        <a:sym typeface="Calibri"/>
                      </a:endParaRPr>
                    </a:p>
                    <a:p>
                      <a:pPr marL="285750" marR="0" lvl="0" indent="-285750" algn="l" rtl="0">
                        <a:lnSpc>
                          <a:spcPct val="100000"/>
                        </a:lnSpc>
                        <a:spcBef>
                          <a:spcPts val="0"/>
                        </a:spcBef>
                        <a:spcAft>
                          <a:spcPts val="0"/>
                        </a:spcAft>
                        <a:buClr>
                          <a:schemeClr val="dk1"/>
                        </a:buClr>
                        <a:buSzPts val="1300"/>
                        <a:buFont typeface="Arial" panose="020B0604020202020204" pitchFamily="34" charset="0"/>
                        <a:buChar char="•"/>
                      </a:pPr>
                      <a:r>
                        <a:rPr lang="en-US" b="0">
                          <a:solidFill>
                            <a:schemeClr val="tx1"/>
                          </a:solidFill>
                        </a:rPr>
                        <a:t>form.html</a:t>
                      </a:r>
                    </a:p>
                    <a:p>
                      <a:pPr marL="285750" marR="0" lvl="0" indent="-285750" algn="l" rtl="0">
                        <a:lnSpc>
                          <a:spcPct val="100000"/>
                        </a:lnSpc>
                        <a:spcBef>
                          <a:spcPts val="0"/>
                        </a:spcBef>
                        <a:spcAft>
                          <a:spcPts val="0"/>
                        </a:spcAft>
                        <a:buClr>
                          <a:schemeClr val="dk1"/>
                        </a:buClr>
                        <a:buSzPts val="1300"/>
                        <a:buFont typeface="Arial" panose="020B0604020202020204" pitchFamily="34" charset="0"/>
                        <a:buChar char="•"/>
                      </a:pPr>
                      <a:r>
                        <a:rPr lang="en-US" b="0">
                          <a:solidFill>
                            <a:schemeClr val="tx1"/>
                          </a:solidFill>
                        </a:rPr>
                        <a:t>csrf1.html</a:t>
                      </a:r>
                    </a:p>
                    <a:p>
                      <a:pPr marL="285750" marR="0" lvl="0" indent="-285750" algn="l" rtl="0">
                        <a:lnSpc>
                          <a:spcPct val="100000"/>
                        </a:lnSpc>
                        <a:spcBef>
                          <a:spcPts val="0"/>
                        </a:spcBef>
                        <a:spcAft>
                          <a:spcPts val="0"/>
                        </a:spcAft>
                        <a:buClr>
                          <a:schemeClr val="dk1"/>
                        </a:buClr>
                        <a:buSzPts val="1300"/>
                        <a:buFont typeface="Arial" panose="020B0604020202020204" pitchFamily="34" charset="0"/>
                        <a:buChar char="•"/>
                      </a:pPr>
                      <a:endParaRPr lang="en-US" b="0">
                        <a:solidFill>
                          <a:schemeClr val="tx1"/>
                        </a:solidFill>
                      </a:endParaRPr>
                    </a:p>
                    <a:p>
                      <a:pPr algn="l">
                        <a:spcBef>
                          <a:spcPts val="1200"/>
                        </a:spcBef>
                        <a:spcAft>
                          <a:spcPts val="600"/>
                        </a:spcAft>
                        <a:buNone/>
                      </a:pPr>
                      <a:r>
                        <a:rPr lang="en-US" b="1" i="0">
                          <a:solidFill>
                            <a:srgbClr val="0D0D0D"/>
                          </a:solidFill>
                          <a:effectLst/>
                          <a:latin typeface="ui-sans-serif"/>
                        </a:rPr>
                        <a:t>Inference:</a:t>
                      </a:r>
                    </a:p>
                    <a:p>
                      <a:pPr algn="l"/>
                      <a:r>
                        <a:rPr lang="en-US" b="0" i="0">
                          <a:solidFill>
                            <a:srgbClr val="0D0D0D"/>
                          </a:solidFill>
                          <a:effectLst/>
                          <a:latin typeface="ui-sans-serif"/>
                        </a:rPr>
                        <a:t>The application blocked the CSRF attempt, likely due to protections like CSRF tokens or SameSite cookies. This shows effective prevention of unauthorized requests.</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a:xfrm>
            <a:off x="1143000" y="609600"/>
            <a:ext cx="9875838" cy="725488"/>
          </a:xfrm>
        </p:spPr>
        <p:txBody>
          <a:bodyPr/>
          <a:lstStyle/>
          <a:p>
            <a:r>
              <a:rPr lang="en-US"/>
              <a:t>Vulnerabilities:</a:t>
            </a:r>
          </a:p>
        </p:txBody>
      </p:sp>
      <p:graphicFrame>
        <p:nvGraphicFramePr>
          <p:cNvPr id="5" name="Table 5"/>
          <p:cNvGraphicFramePr>
            <a:graphicFrameLocks noGrp="1"/>
          </p:cNvGraphicFramePr>
          <p:nvPr/>
        </p:nvGraphicFramePr>
        <p:xfrm>
          <a:off x="1700213" y="1819275"/>
          <a:ext cx="8128000" cy="3708400"/>
        </p:xfrm>
        <a:graphic>
          <a:graphicData uri="http://schemas.openxmlformats.org/drawingml/2006/table">
            <a:tbl>
              <a:tblPr firstRow="1" bandRow="1">
                <a:tableStyleId>{5C22544A-7EE6-4342-B048-85BDC9FD1C3A}</a:tableStyleId>
              </a:tblPr>
              <a:tblGrid>
                <a:gridCol w="738094">
                  <a:extLst>
                    <a:ext uri="{9D8B030D-6E8A-4147-A177-3AD203B41FA5}">
                      <a16:colId xmlns:a16="http://schemas.microsoft.com/office/drawing/2014/main" val="20000"/>
                    </a:ext>
                  </a:extLst>
                </a:gridCol>
                <a:gridCol w="1308847">
                  <a:extLst>
                    <a:ext uri="{9D8B030D-6E8A-4147-A177-3AD203B41FA5}">
                      <a16:colId xmlns:a16="http://schemas.microsoft.com/office/drawing/2014/main" val="20001"/>
                    </a:ext>
                  </a:extLst>
                </a:gridCol>
                <a:gridCol w="4769224">
                  <a:extLst>
                    <a:ext uri="{9D8B030D-6E8A-4147-A177-3AD203B41FA5}">
                      <a16:colId xmlns:a16="http://schemas.microsoft.com/office/drawing/2014/main" val="20002"/>
                    </a:ext>
                  </a:extLst>
                </a:gridCol>
                <a:gridCol w="1311835">
                  <a:extLst>
                    <a:ext uri="{9D8B030D-6E8A-4147-A177-3AD203B41FA5}">
                      <a16:colId xmlns:a16="http://schemas.microsoft.com/office/drawing/2014/main" val="20003"/>
                    </a:ext>
                  </a:extLst>
                </a:gridCol>
              </a:tblGrid>
              <a:tr h="370840">
                <a:tc>
                  <a:txBody>
                    <a:bodyPr/>
                    <a:lstStyle/>
                    <a:p>
                      <a:pPr algn="ctr"/>
                      <a:r>
                        <a:rPr lang="en-US" dirty="0"/>
                        <a:t>No.</a:t>
                      </a:r>
                    </a:p>
                  </a:txBody>
                  <a:tcPr/>
                </a:tc>
                <a:tc>
                  <a:txBody>
                    <a:bodyPr/>
                    <a:lstStyle/>
                    <a:p>
                      <a:pPr algn="ctr"/>
                      <a:r>
                        <a:rPr lang="en-US" dirty="0"/>
                        <a:t>Severity</a:t>
                      </a:r>
                    </a:p>
                  </a:txBody>
                  <a:tcPr/>
                </a:tc>
                <a:tc>
                  <a:txBody>
                    <a:bodyPr/>
                    <a:lstStyle/>
                    <a:p>
                      <a:pPr algn="ctr"/>
                      <a:r>
                        <a:rPr lang="en-US" dirty="0"/>
                        <a:t>Vulnerability</a:t>
                      </a:r>
                    </a:p>
                  </a:txBody>
                  <a:tcPr/>
                </a:tc>
                <a:tc>
                  <a:txBody>
                    <a:bodyPr/>
                    <a:lstStyle/>
                    <a:p>
                      <a:pPr algn="ctr"/>
                      <a:r>
                        <a:rPr lang="en-US" dirty="0"/>
                        <a:t>Count</a:t>
                      </a:r>
                    </a:p>
                  </a:txBody>
                  <a:tcPr/>
                </a:tc>
                <a:extLst>
                  <a:ext uri="{0D108BD9-81ED-4DB2-BD59-A6C34878D82A}">
                    <a16:rowId xmlns:a16="http://schemas.microsoft.com/office/drawing/2014/main" val="10000"/>
                  </a:ext>
                </a:extLst>
              </a:tr>
              <a:tr h="370840">
                <a:tc>
                  <a:txBody>
                    <a:bodyPr/>
                    <a:lstStyle/>
                    <a:p>
                      <a:pPr algn="ctr"/>
                      <a:r>
                        <a:rPr lang="en-US" dirty="0"/>
                        <a:t>1</a:t>
                      </a:r>
                    </a:p>
                  </a:txBody>
                  <a:tcPr/>
                </a:tc>
                <a:tc>
                  <a:txBody>
                    <a:bodyPr/>
                    <a:lstStyle/>
                    <a:p>
                      <a:pPr algn="ctr"/>
                      <a:r>
                        <a:rPr lang="en-US"/>
                        <a:t>N/A</a:t>
                      </a:r>
                      <a:endParaRPr lang="en-US" dirty="0"/>
                    </a:p>
                  </a:txBody>
                  <a:tcPr/>
                </a:tc>
                <a:tc>
                  <a:txBody>
                    <a:bodyPr/>
                    <a:lstStyle/>
                    <a:p>
                      <a:pPr algn="ctr"/>
                      <a:r>
                        <a:rPr lang="en-US"/>
                        <a:t>G Dorks</a:t>
                      </a:r>
                      <a:endParaRPr lang="en-US" dirty="0"/>
                    </a:p>
                  </a:txBody>
                  <a:tcPr/>
                </a:tc>
                <a:tc>
                  <a:txBody>
                    <a:bodyPr/>
                    <a:lstStyle/>
                    <a:p>
                      <a:pPr algn="ctr"/>
                      <a:r>
                        <a:rPr lang="en-US" dirty="0"/>
                        <a:t>-</a:t>
                      </a:r>
                    </a:p>
                  </a:txBody>
                  <a:tcPr/>
                </a:tc>
                <a:extLst>
                  <a:ext uri="{0D108BD9-81ED-4DB2-BD59-A6C34878D82A}">
                    <a16:rowId xmlns:a16="http://schemas.microsoft.com/office/drawing/2014/main" val="10001"/>
                  </a:ext>
                </a:extLst>
              </a:tr>
              <a:tr h="370840">
                <a:tc>
                  <a:txBody>
                    <a:bodyPr/>
                    <a:lstStyle/>
                    <a:p>
                      <a:pPr algn="ctr"/>
                      <a:r>
                        <a:rPr lang="en-US" dirty="0"/>
                        <a:t>2</a:t>
                      </a:r>
                    </a:p>
                  </a:txBody>
                  <a:tcPr/>
                </a:tc>
                <a:tc>
                  <a:txBody>
                    <a:bodyPr/>
                    <a:lstStyle/>
                    <a:p>
                      <a:pPr algn="ctr"/>
                      <a:r>
                        <a:rPr lang="en-US"/>
                        <a:t>N/A</a:t>
                      </a:r>
                      <a:endParaRPr lang="en-US" dirty="0"/>
                    </a:p>
                  </a:txBody>
                  <a:tcPr/>
                </a:tc>
                <a:tc>
                  <a:txBody>
                    <a:bodyPr/>
                    <a:lstStyle/>
                    <a:p>
                      <a:pPr algn="ctr"/>
                      <a:r>
                        <a:rPr lang="en-US"/>
                        <a:t>WhoIs</a:t>
                      </a:r>
                      <a:endParaRPr lang="en-US" dirty="0"/>
                    </a:p>
                  </a:txBody>
                  <a:tcPr/>
                </a:tc>
                <a:tc>
                  <a:txBody>
                    <a:bodyPr/>
                    <a:lstStyle/>
                    <a:p>
                      <a:pPr algn="ctr"/>
                      <a:r>
                        <a:rPr lang="en-US" dirty="0"/>
                        <a:t>-</a:t>
                      </a:r>
                    </a:p>
                  </a:txBody>
                  <a:tcPr/>
                </a:tc>
                <a:extLst>
                  <a:ext uri="{0D108BD9-81ED-4DB2-BD59-A6C34878D82A}">
                    <a16:rowId xmlns:a16="http://schemas.microsoft.com/office/drawing/2014/main" val="10002"/>
                  </a:ext>
                </a:extLst>
              </a:tr>
              <a:tr h="370840">
                <a:tc>
                  <a:txBody>
                    <a:bodyPr/>
                    <a:lstStyle/>
                    <a:p>
                      <a:pPr algn="ctr"/>
                      <a:r>
                        <a:rPr lang="en-US" dirty="0"/>
                        <a:t>3</a:t>
                      </a:r>
                    </a:p>
                  </a:txBody>
                  <a:tcPr/>
                </a:tc>
                <a:tc>
                  <a:txBody>
                    <a:bodyPr/>
                    <a:lstStyle/>
                    <a:p>
                      <a:pPr algn="ctr"/>
                      <a:r>
                        <a:rPr lang="en-US" dirty="0"/>
                        <a:t>Severe</a:t>
                      </a:r>
                    </a:p>
                  </a:txBody>
                  <a:tcPr/>
                </a:tc>
                <a:tc>
                  <a:txBody>
                    <a:bodyPr/>
                    <a:lstStyle/>
                    <a:p>
                      <a:pPr algn="ctr"/>
                      <a:r>
                        <a:rPr lang="en-US"/>
                        <a:t>NMap</a:t>
                      </a:r>
                      <a:endParaRPr lang="en-US" dirty="0"/>
                    </a:p>
                  </a:txBody>
                  <a:tcPr/>
                </a:tc>
                <a:tc>
                  <a:txBody>
                    <a:bodyPr/>
                    <a:lstStyle/>
                    <a:p>
                      <a:pPr algn="ctr"/>
                      <a:r>
                        <a:rPr lang="en-US" dirty="0"/>
                        <a:t>1</a:t>
                      </a:r>
                    </a:p>
                  </a:txBody>
                  <a:tcPr/>
                </a:tc>
                <a:extLst>
                  <a:ext uri="{0D108BD9-81ED-4DB2-BD59-A6C34878D82A}">
                    <a16:rowId xmlns:a16="http://schemas.microsoft.com/office/drawing/2014/main" val="10003"/>
                  </a:ext>
                </a:extLst>
              </a:tr>
              <a:tr h="370840">
                <a:tc>
                  <a:txBody>
                    <a:bodyPr/>
                    <a:lstStyle/>
                    <a:p>
                      <a:pPr algn="ctr"/>
                      <a:r>
                        <a:rPr lang="en-US" dirty="0"/>
                        <a:t>4</a:t>
                      </a:r>
                    </a:p>
                  </a:txBody>
                  <a:tcPr/>
                </a:tc>
                <a:tc>
                  <a:txBody>
                    <a:bodyPr/>
                    <a:lstStyle/>
                    <a:p>
                      <a:pPr algn="ctr"/>
                      <a:r>
                        <a:rPr lang="en-US"/>
                        <a:t>N/A</a:t>
                      </a:r>
                      <a:endParaRPr 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t>nslookup</a:t>
                      </a:r>
                      <a:endParaRPr lang="en-US" dirty="0"/>
                    </a:p>
                  </a:txBody>
                  <a:tcPr/>
                </a:tc>
                <a:tc>
                  <a:txBody>
                    <a:bodyPr/>
                    <a:lstStyle/>
                    <a:p>
                      <a:pPr algn="ctr"/>
                      <a:r>
                        <a:rPr lang="en-US" dirty="0"/>
                        <a:t>-</a:t>
                      </a:r>
                    </a:p>
                  </a:txBody>
                  <a:tcPr/>
                </a:tc>
                <a:extLst>
                  <a:ext uri="{0D108BD9-81ED-4DB2-BD59-A6C34878D82A}">
                    <a16:rowId xmlns:a16="http://schemas.microsoft.com/office/drawing/2014/main" val="10004"/>
                  </a:ext>
                </a:extLst>
              </a:tr>
              <a:tr h="370840">
                <a:tc>
                  <a:txBody>
                    <a:bodyPr/>
                    <a:lstStyle/>
                    <a:p>
                      <a:pPr algn="ctr"/>
                      <a:r>
                        <a:rPr lang="en-US" dirty="0"/>
                        <a:t>5</a:t>
                      </a:r>
                    </a:p>
                  </a:txBody>
                  <a:tcPr/>
                </a:tc>
                <a:tc>
                  <a:txBody>
                    <a:bodyPr/>
                    <a:lstStyle/>
                    <a:p>
                      <a:pPr algn="ctr"/>
                      <a:r>
                        <a:rPr lang="en-US"/>
                        <a:t>N/A</a:t>
                      </a:r>
                      <a:endParaRPr 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t>Advanced IP Scanner</a:t>
                      </a:r>
                      <a:endParaRPr lang="en-US" dirty="0"/>
                    </a:p>
                  </a:txBody>
                  <a:tcPr/>
                </a:tc>
                <a:tc>
                  <a:txBody>
                    <a:bodyPr/>
                    <a:lstStyle/>
                    <a:p>
                      <a:pPr algn="ctr"/>
                      <a:r>
                        <a:rPr lang="en-US" dirty="0"/>
                        <a:t>1</a:t>
                      </a:r>
                    </a:p>
                  </a:txBody>
                  <a:tcPr/>
                </a:tc>
                <a:extLst>
                  <a:ext uri="{0D108BD9-81ED-4DB2-BD59-A6C34878D82A}">
                    <a16:rowId xmlns:a16="http://schemas.microsoft.com/office/drawing/2014/main" val="10005"/>
                  </a:ext>
                </a:extLst>
              </a:tr>
              <a:tr h="370840">
                <a:tc>
                  <a:txBody>
                    <a:bodyPr/>
                    <a:lstStyle/>
                    <a:p>
                      <a:pPr algn="ctr"/>
                      <a:r>
                        <a:rPr lang="en-US" dirty="0"/>
                        <a:t>6</a:t>
                      </a:r>
                    </a:p>
                  </a:txBody>
                  <a:tcPr/>
                </a:tc>
                <a:tc>
                  <a:txBody>
                    <a:bodyPr/>
                    <a:lstStyle/>
                    <a:p>
                      <a:pPr algn="ctr"/>
                      <a:r>
                        <a:rPr lang="en-US" dirty="0"/>
                        <a:t>Critical </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t>Nikto</a:t>
                      </a:r>
                      <a:endParaRPr lang="en-US" dirty="0"/>
                    </a:p>
                  </a:txBody>
                  <a:tcPr/>
                </a:tc>
                <a:tc>
                  <a:txBody>
                    <a:bodyPr/>
                    <a:lstStyle/>
                    <a:p>
                      <a:pPr algn="ctr"/>
                      <a:r>
                        <a:rPr lang="en-US" dirty="0"/>
                        <a:t>1</a:t>
                      </a:r>
                    </a:p>
                  </a:txBody>
                  <a:tcPr/>
                </a:tc>
                <a:extLst>
                  <a:ext uri="{0D108BD9-81ED-4DB2-BD59-A6C34878D82A}">
                    <a16:rowId xmlns:a16="http://schemas.microsoft.com/office/drawing/2014/main" val="10006"/>
                  </a:ext>
                </a:extLst>
              </a:tr>
              <a:tr h="370840">
                <a:tc>
                  <a:txBody>
                    <a:bodyPr/>
                    <a:lstStyle/>
                    <a:p>
                      <a:pPr algn="ctr"/>
                      <a:r>
                        <a:rPr lang="en-US" dirty="0"/>
                        <a:t>7</a:t>
                      </a:r>
                    </a:p>
                  </a:txBody>
                  <a:tcPr/>
                </a:tc>
                <a:tc>
                  <a:txBody>
                    <a:bodyPr/>
                    <a:lstStyle/>
                    <a:p>
                      <a:pPr algn="ctr"/>
                      <a:r>
                        <a:rPr lang="en-US"/>
                        <a:t>N/A</a:t>
                      </a:r>
                      <a:endParaRPr lang="en-US" dirty="0"/>
                    </a:p>
                  </a:txBody>
                  <a:tcPr/>
                </a:tc>
                <a:tc>
                  <a:txBody>
                    <a:bodyPr/>
                    <a:lstStyle/>
                    <a:p>
                      <a:pPr algn="ctr"/>
                      <a:r>
                        <a:rPr lang="en-US"/>
                        <a:t>SQL Injection</a:t>
                      </a:r>
                      <a:endParaRPr lang="en-US" dirty="0"/>
                    </a:p>
                  </a:txBody>
                  <a:tcPr/>
                </a:tc>
                <a:tc>
                  <a:txBody>
                    <a:bodyPr/>
                    <a:lstStyle/>
                    <a:p>
                      <a:pPr algn="ctr"/>
                      <a:r>
                        <a:rPr lang="en-US"/>
                        <a:t>-</a:t>
                      </a:r>
                      <a:endParaRPr lang="en-US" dirty="0"/>
                    </a:p>
                  </a:txBody>
                  <a:tcPr/>
                </a:tc>
                <a:extLst>
                  <a:ext uri="{0D108BD9-81ED-4DB2-BD59-A6C34878D82A}">
                    <a16:rowId xmlns:a16="http://schemas.microsoft.com/office/drawing/2014/main" val="10007"/>
                  </a:ext>
                </a:extLst>
              </a:tr>
              <a:tr h="370840">
                <a:tc>
                  <a:txBody>
                    <a:bodyPr/>
                    <a:lstStyle/>
                    <a:p>
                      <a:pPr algn="ctr"/>
                      <a:r>
                        <a:rPr lang="en-US" dirty="0"/>
                        <a:t>8</a:t>
                      </a:r>
                    </a:p>
                  </a:txBody>
                  <a:tcPr/>
                </a:tc>
                <a:tc>
                  <a:txBody>
                    <a:bodyPr/>
                    <a:lstStyle/>
                    <a:p>
                      <a:pPr algn="ctr"/>
                      <a:r>
                        <a:rPr lang="en-US" dirty="0"/>
                        <a:t>Critical</a:t>
                      </a:r>
                    </a:p>
                  </a:txBody>
                  <a:tcPr/>
                </a:tc>
                <a:tc>
                  <a:txBody>
                    <a:bodyPr/>
                    <a:lstStyle/>
                    <a:p>
                      <a:pPr algn="ctr"/>
                      <a:r>
                        <a:rPr lang="en-US"/>
                        <a:t>GET Based Method using Burpsuite</a:t>
                      </a:r>
                      <a:endParaRPr lang="en-US" dirty="0"/>
                    </a:p>
                  </a:txBody>
                  <a:tcPr/>
                </a:tc>
                <a:tc>
                  <a:txBody>
                    <a:bodyPr/>
                    <a:lstStyle/>
                    <a:p>
                      <a:pPr algn="ctr"/>
                      <a:r>
                        <a:rPr lang="en-US" dirty="0"/>
                        <a:t>2</a:t>
                      </a:r>
                    </a:p>
                  </a:txBody>
                  <a:tcPr/>
                </a:tc>
                <a:extLst>
                  <a:ext uri="{0D108BD9-81ED-4DB2-BD59-A6C34878D82A}">
                    <a16:rowId xmlns:a16="http://schemas.microsoft.com/office/drawing/2014/main" val="10008"/>
                  </a:ext>
                </a:extLst>
              </a:tr>
              <a:tr h="370840">
                <a:tc>
                  <a:txBody>
                    <a:bodyPr/>
                    <a:lstStyle/>
                    <a:p>
                      <a:pPr algn="ctr"/>
                      <a:r>
                        <a:rPr lang="en-US" dirty="0"/>
                        <a:t>9</a:t>
                      </a:r>
                    </a:p>
                  </a:txBody>
                  <a:tcPr/>
                </a:tc>
                <a:tc>
                  <a:txBody>
                    <a:bodyPr/>
                    <a:lstStyle/>
                    <a:p>
                      <a:pPr algn="ctr"/>
                      <a:r>
                        <a:rPr lang="en-US" dirty="0"/>
                        <a:t>Critical</a:t>
                      </a:r>
                    </a:p>
                  </a:txBody>
                  <a:tcPr/>
                </a:tc>
                <a:tc>
                  <a:txBody>
                    <a:bodyPr/>
                    <a:lstStyle/>
                    <a:p>
                      <a:pPr algn="ctr"/>
                      <a:r>
                        <a:rPr lang="en-US"/>
                        <a:t>XSS Reflected</a:t>
                      </a:r>
                      <a:endParaRPr lang="en-US" dirty="0"/>
                    </a:p>
                  </a:txBody>
                  <a:tcPr/>
                </a:tc>
                <a:tc>
                  <a:txBody>
                    <a:bodyPr/>
                    <a:lstStyle/>
                    <a:p>
                      <a:pPr algn="ctr"/>
                      <a:r>
                        <a:rPr lang="en-US" dirty="0"/>
                        <a:t>1</a:t>
                      </a:r>
                    </a:p>
                  </a:txBody>
                  <a:tcPr/>
                </a:tc>
                <a:extLst>
                  <a:ext uri="{0D108BD9-81ED-4DB2-BD59-A6C34878D82A}">
                    <a16:rowId xmlns:a16="http://schemas.microsoft.com/office/drawing/2014/main" val="10009"/>
                  </a:ext>
                </a:extLst>
              </a:tr>
            </a:tbl>
          </a:graphicData>
        </a:graphic>
      </p:graphicFrame>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Title 1"/>
          <p:cNvSpPr>
            <a:spLocks noGrp="1"/>
          </p:cNvSpPr>
          <p:nvPr>
            <p:ph type="title"/>
          </p:nvPr>
        </p:nvSpPr>
        <p:spPr>
          <a:xfrm>
            <a:off x="985838" y="236538"/>
            <a:ext cx="9875837" cy="1355725"/>
          </a:xfrm>
        </p:spPr>
        <p:txBody>
          <a:bodyPr/>
          <a:lstStyle/>
          <a:p>
            <a:r>
              <a:rPr lang="en-IN" sz="4000"/>
              <a:t>Observation:</a:t>
            </a:r>
          </a:p>
        </p:txBody>
      </p:sp>
      <p:sp>
        <p:nvSpPr>
          <p:cNvPr id="64515" name="Content Placeholder 2"/>
          <p:cNvSpPr>
            <a:spLocks noGrp="1"/>
          </p:cNvSpPr>
          <p:nvPr>
            <p:ph idx="1"/>
          </p:nvPr>
        </p:nvSpPr>
        <p:spPr>
          <a:xfrm>
            <a:off x="1158875" y="1409700"/>
            <a:ext cx="9874250" cy="4038600"/>
          </a:xfrm>
        </p:spPr>
        <p:txBody>
          <a:bodyPr/>
          <a:lstStyle/>
          <a:p>
            <a:r>
              <a:rPr lang="en-US" sz="2400"/>
              <a:t>A replica of the password change form was created and manually submitted. The server rejected the request, indicating CSRF protection.</a:t>
            </a:r>
            <a:endParaRPr lang="en-US" sz="2400">
              <a:solidFill>
                <a:srgbClr val="000000"/>
              </a:solidFill>
              <a:cs typeface="Calibri" pitchFamily="34" charset="0"/>
              <a:sym typeface="Calibri" pitchFamily="34" charset="0"/>
            </a:endParaRPr>
          </a:p>
        </p:txBody>
      </p:sp>
      <p:pic>
        <p:nvPicPr>
          <p:cNvPr id="9" name="Picture 8"/>
          <p:cNvPicPr>
            <a:picLocks noChangeAspect="1"/>
          </p:cNvPicPr>
          <p:nvPr/>
        </p:nvPicPr>
        <p:blipFill>
          <a:blip r:embed="rId2" cstate="print"/>
          <a:srcRect r="50110" b="48513"/>
          <a:stretch>
            <a:fillRect/>
          </a:stretch>
        </p:blipFill>
        <p:spPr>
          <a:xfrm>
            <a:off x="985838" y="2544763"/>
            <a:ext cx="10215562" cy="3703637"/>
          </a:xfrm>
          <a:prstGeom prst="rect">
            <a:avLst/>
          </a:prstGeom>
          <a:effectLst>
            <a:outerShdw blurRad="50800" dist="38100" dir="2700000" algn="tl" rotWithShape="0">
              <a:prstClr val="black">
                <a:alpha val="40000"/>
              </a:prstClr>
            </a:outerShdw>
          </a:effectLst>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Title 1"/>
          <p:cNvSpPr>
            <a:spLocks noGrp="1"/>
          </p:cNvSpPr>
          <p:nvPr>
            <p:ph type="title"/>
          </p:nvPr>
        </p:nvSpPr>
        <p:spPr>
          <a:xfrm>
            <a:off x="985838" y="236538"/>
            <a:ext cx="9875837" cy="1355725"/>
          </a:xfrm>
        </p:spPr>
        <p:txBody>
          <a:bodyPr/>
          <a:lstStyle/>
          <a:p>
            <a:r>
              <a:rPr lang="en-IN" sz="4000"/>
              <a:t>Observation:</a:t>
            </a:r>
          </a:p>
        </p:txBody>
      </p:sp>
      <p:sp>
        <p:nvSpPr>
          <p:cNvPr id="65539" name="Content Placeholder 2"/>
          <p:cNvSpPr>
            <a:spLocks noGrp="1"/>
          </p:cNvSpPr>
          <p:nvPr>
            <p:ph idx="1"/>
          </p:nvPr>
        </p:nvSpPr>
        <p:spPr>
          <a:xfrm>
            <a:off x="1158875" y="1409700"/>
            <a:ext cx="9874250" cy="4038600"/>
          </a:xfrm>
        </p:spPr>
        <p:txBody>
          <a:bodyPr/>
          <a:lstStyle/>
          <a:p>
            <a:r>
              <a:rPr lang="en-US" sz="2400"/>
              <a:t>An auto-submitting malicious form was tested. Although the user was logged in, the server blocked the request, confirming CSRF defenses are active.</a:t>
            </a:r>
            <a:endParaRPr lang="en-US" sz="2400">
              <a:solidFill>
                <a:srgbClr val="000000"/>
              </a:solidFill>
              <a:cs typeface="Calibri" pitchFamily="34" charset="0"/>
              <a:sym typeface="Calibri" pitchFamily="34" charset="0"/>
            </a:endParaRPr>
          </a:p>
        </p:txBody>
      </p:sp>
      <p:pic>
        <p:nvPicPr>
          <p:cNvPr id="5" name="Picture 4"/>
          <p:cNvPicPr>
            <a:picLocks noChangeAspect="1"/>
          </p:cNvPicPr>
          <p:nvPr/>
        </p:nvPicPr>
        <p:blipFill>
          <a:blip r:embed="rId2" cstate="print"/>
          <a:srcRect r="50203" b="50134"/>
          <a:stretch>
            <a:fillRect/>
          </a:stretch>
        </p:blipFill>
        <p:spPr>
          <a:xfrm>
            <a:off x="1333500" y="2628900"/>
            <a:ext cx="9872663" cy="3649663"/>
          </a:xfrm>
          <a:prstGeom prst="rect">
            <a:avLst/>
          </a:prstGeom>
          <a:effectLst>
            <a:outerShdw blurRad="50800" dist="38100" dir="2700000" algn="tl" rotWithShape="0">
              <a:prstClr val="black">
                <a:alpha val="40000"/>
              </a:prstClr>
            </a:outerShdw>
          </a:effectLst>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Title 1"/>
          <p:cNvSpPr>
            <a:spLocks noGrp="1"/>
          </p:cNvSpPr>
          <p:nvPr>
            <p:ph type="title"/>
          </p:nvPr>
        </p:nvSpPr>
        <p:spPr>
          <a:xfrm>
            <a:off x="1155700" y="425450"/>
            <a:ext cx="9875838" cy="1355725"/>
          </a:xfrm>
        </p:spPr>
        <p:txBody>
          <a:bodyPr/>
          <a:lstStyle/>
          <a:p>
            <a:r>
              <a:rPr lang="en-IN"/>
              <a:t>Result:</a:t>
            </a:r>
          </a:p>
        </p:txBody>
      </p:sp>
      <p:sp>
        <p:nvSpPr>
          <p:cNvPr id="66563" name="Content Placeholder 2"/>
          <p:cNvSpPr>
            <a:spLocks noGrp="1"/>
          </p:cNvSpPr>
          <p:nvPr>
            <p:ph idx="1"/>
          </p:nvPr>
        </p:nvSpPr>
        <p:spPr>
          <a:xfrm>
            <a:off x="1155700" y="1781175"/>
            <a:ext cx="9872663" cy="4038600"/>
          </a:xfrm>
        </p:spPr>
        <p:txBody>
          <a:bodyPr/>
          <a:lstStyle/>
          <a:p>
            <a:pPr marL="44450" indent="0">
              <a:buFont typeface="Corbel" pitchFamily="34" charset="0"/>
              <a:buNone/>
            </a:pPr>
            <a:r>
              <a:rPr lang="en-US"/>
              <a:t>The CSRF attack was </a:t>
            </a:r>
            <a:r>
              <a:rPr lang="en-US" b="1"/>
              <a:t>unsuccessful</a:t>
            </a:r>
            <a:r>
              <a:rPr lang="en-US"/>
              <a:t>. This suggests the application has implemented CSRF protection mechanisms — such as </a:t>
            </a:r>
            <a:r>
              <a:rPr lang="en-US" b="1"/>
              <a:t>CSRF tokens, SameSite cookies</a:t>
            </a:r>
            <a:r>
              <a:rPr lang="en-US"/>
              <a:t>, or </a:t>
            </a:r>
            <a:r>
              <a:rPr lang="en-US" b="1"/>
              <a:t>referer/origin header checks</a:t>
            </a:r>
            <a:r>
              <a:rPr lang="en-US"/>
              <a:t>.</a:t>
            </a:r>
            <a:endParaRPr lang="en-IN"/>
          </a:p>
        </p:txBody>
      </p:sp>
      <p:pic>
        <p:nvPicPr>
          <p:cNvPr id="4" name="Picture 3"/>
          <p:cNvPicPr>
            <a:picLocks noChangeAspect="1"/>
          </p:cNvPicPr>
          <p:nvPr/>
        </p:nvPicPr>
        <p:blipFill>
          <a:blip r:embed="rId2" cstate="print"/>
          <a:srcRect l="49891" r="116" b="70972"/>
          <a:stretch>
            <a:fillRect/>
          </a:stretch>
        </p:blipFill>
        <p:spPr>
          <a:xfrm>
            <a:off x="649288" y="3295650"/>
            <a:ext cx="5289550" cy="2089150"/>
          </a:xfrm>
          <a:prstGeom prst="rect">
            <a:avLst/>
          </a:prstGeom>
          <a:effectLst>
            <a:outerShdw blurRad="50800" dist="38100" dir="2700000" algn="tl" rotWithShape="0">
              <a:prstClr val="black">
                <a:alpha val="40000"/>
              </a:prstClr>
            </a:outerShdw>
          </a:effectLst>
        </p:spPr>
      </p:pic>
      <p:pic>
        <p:nvPicPr>
          <p:cNvPr id="6" name="Picture 5"/>
          <p:cNvPicPr>
            <a:picLocks noChangeAspect="1"/>
          </p:cNvPicPr>
          <p:nvPr/>
        </p:nvPicPr>
        <p:blipFill>
          <a:blip r:embed="rId3" cstate="print"/>
          <a:srcRect l="49854" r="350" b="71840"/>
          <a:stretch>
            <a:fillRect/>
          </a:stretch>
        </p:blipFill>
        <p:spPr>
          <a:xfrm>
            <a:off x="6253163" y="3295650"/>
            <a:ext cx="5497512" cy="2062163"/>
          </a:xfrm>
          <a:prstGeom prst="rect">
            <a:avLst/>
          </a:prstGeom>
          <a:effectLst>
            <a:outerShdw blurRad="50800" dist="38100" dir="2700000" algn="tl" rotWithShape="0">
              <a:prstClr val="black">
                <a:alpha val="40000"/>
              </a:prstClr>
            </a:outerShdw>
          </a:effectLst>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Title 1"/>
          <p:cNvSpPr>
            <a:spLocks noGrp="1"/>
          </p:cNvSpPr>
          <p:nvPr>
            <p:ph type="title"/>
          </p:nvPr>
        </p:nvSpPr>
        <p:spPr/>
        <p:txBody>
          <a:bodyPr/>
          <a:lstStyle/>
          <a:p>
            <a:r>
              <a:rPr lang="en-IN"/>
              <a:t>Recommendation:</a:t>
            </a:r>
          </a:p>
        </p:txBody>
      </p:sp>
      <p:sp>
        <p:nvSpPr>
          <p:cNvPr id="67587" name="Rectangle 4"/>
          <p:cNvSpPr>
            <a:spLocks noGrp="1" noChangeArrowheads="1"/>
          </p:cNvSpPr>
          <p:nvPr>
            <p:ph idx="1"/>
          </p:nvPr>
        </p:nvSpPr>
        <p:spPr>
          <a:xfrm>
            <a:off x="1249363" y="1847850"/>
            <a:ext cx="9663112" cy="3816350"/>
          </a:xfrm>
        </p:spPr>
        <p:txBody>
          <a:bodyPr anchor="ctr">
            <a:spAutoFit/>
          </a:bodyPr>
          <a:lstStyle/>
          <a:p>
            <a:pPr marL="0" indent="0" eaLnBrk="0" hangingPunct="0">
              <a:lnSpc>
                <a:spcPct val="100000"/>
              </a:lnSpc>
              <a:spcBef>
                <a:spcPct val="0"/>
              </a:spcBef>
              <a:buClrTx/>
              <a:buSzTx/>
              <a:buFontTx/>
              <a:buChar char="•"/>
            </a:pPr>
            <a:endParaRPr lang="en-US" altLang="en-US"/>
          </a:p>
          <a:p>
            <a:pPr marL="0" indent="0" eaLnBrk="0" hangingPunct="0">
              <a:lnSpc>
                <a:spcPct val="100000"/>
              </a:lnSpc>
              <a:spcBef>
                <a:spcPct val="0"/>
              </a:spcBef>
              <a:buClrTx/>
              <a:buSzTx/>
              <a:buFontTx/>
              <a:buChar char="•"/>
            </a:pPr>
            <a:endParaRPr lang="en-US" altLang="en-US"/>
          </a:p>
          <a:p>
            <a:pPr marL="0" indent="0" eaLnBrk="0" hangingPunct="0">
              <a:lnSpc>
                <a:spcPct val="100000"/>
              </a:lnSpc>
              <a:spcBef>
                <a:spcPct val="0"/>
              </a:spcBef>
              <a:buClrTx/>
              <a:buSzTx/>
              <a:buFontTx/>
              <a:buChar char="•"/>
            </a:pPr>
            <a:endParaRPr lang="en-US" altLang="en-US"/>
          </a:p>
          <a:p>
            <a:pPr marL="0" indent="0" eaLnBrk="0" hangingPunct="0">
              <a:lnSpc>
                <a:spcPct val="100000"/>
              </a:lnSpc>
              <a:spcBef>
                <a:spcPct val="0"/>
              </a:spcBef>
              <a:buClrTx/>
              <a:buSzTx/>
              <a:buFontTx/>
              <a:buChar char="•"/>
            </a:pPr>
            <a:r>
              <a:rPr lang="en-US" altLang="en-US"/>
              <a:t>Maintain the use of CSRF tokens in all state-changing requests.</a:t>
            </a:r>
          </a:p>
          <a:p>
            <a:pPr marL="0" indent="0" eaLnBrk="0" hangingPunct="0">
              <a:lnSpc>
                <a:spcPct val="100000"/>
              </a:lnSpc>
              <a:spcBef>
                <a:spcPct val="0"/>
              </a:spcBef>
              <a:buClrTx/>
              <a:buSzTx/>
              <a:buFontTx/>
              <a:buChar char="•"/>
            </a:pPr>
            <a:endParaRPr lang="en-US" altLang="en-US"/>
          </a:p>
          <a:p>
            <a:pPr marL="0" indent="0" eaLnBrk="0" hangingPunct="0">
              <a:lnSpc>
                <a:spcPct val="100000"/>
              </a:lnSpc>
              <a:spcBef>
                <a:spcPct val="0"/>
              </a:spcBef>
              <a:buClrTx/>
              <a:buSzTx/>
              <a:buFontTx/>
              <a:buChar char="•"/>
            </a:pPr>
            <a:r>
              <a:rPr lang="en-US" altLang="en-US"/>
              <a:t>Continue enforcing SameSite cookie policies (SameSite=Strict or Lax).</a:t>
            </a:r>
          </a:p>
          <a:p>
            <a:pPr marL="0" indent="0" eaLnBrk="0" hangingPunct="0">
              <a:lnSpc>
                <a:spcPct val="100000"/>
              </a:lnSpc>
              <a:spcBef>
                <a:spcPct val="0"/>
              </a:spcBef>
              <a:buClrTx/>
              <a:buSzTx/>
              <a:buFontTx/>
              <a:buChar char="•"/>
            </a:pPr>
            <a:endParaRPr lang="en-US" altLang="en-US"/>
          </a:p>
          <a:p>
            <a:pPr marL="0" indent="0" eaLnBrk="0" hangingPunct="0">
              <a:lnSpc>
                <a:spcPct val="100000"/>
              </a:lnSpc>
              <a:spcBef>
                <a:spcPct val="0"/>
              </a:spcBef>
              <a:buClrTx/>
              <a:buSzTx/>
              <a:buFontTx/>
              <a:buChar char="•"/>
            </a:pPr>
            <a:r>
              <a:rPr lang="en-US" altLang="en-US"/>
              <a:t>Monitor and log failed CSRF attempts for security auditing.</a:t>
            </a:r>
          </a:p>
          <a:p>
            <a:pPr marL="0" indent="0" eaLnBrk="0" hangingPunct="0">
              <a:lnSpc>
                <a:spcPct val="100000"/>
              </a:lnSpc>
              <a:spcBef>
                <a:spcPct val="0"/>
              </a:spcBef>
              <a:buClrTx/>
              <a:buSzTx/>
              <a:buFontTx/>
              <a:buChar char="•"/>
            </a:pPr>
            <a:endParaRPr lang="en-US" altLang="en-US"/>
          </a:p>
          <a:p>
            <a:pPr marL="0" indent="0" eaLnBrk="0" hangingPunct="0">
              <a:lnSpc>
                <a:spcPct val="100000"/>
              </a:lnSpc>
              <a:spcBef>
                <a:spcPct val="0"/>
              </a:spcBef>
              <a:buClrTx/>
              <a:buSzTx/>
              <a:buFontTx/>
              <a:buChar char="•"/>
            </a:pPr>
            <a:endParaRPr lang="en-US" altLang="en-US"/>
          </a:p>
          <a:p>
            <a:pPr marL="0" indent="0" eaLnBrk="0" hangingPunct="0">
              <a:lnSpc>
                <a:spcPct val="100000"/>
              </a:lnSpc>
              <a:spcBef>
                <a:spcPct val="0"/>
              </a:spcBef>
              <a:buClrTx/>
              <a:buSzTx/>
              <a:buFontTx/>
              <a:buChar char="•"/>
            </a:pPr>
            <a:endParaRPr lang="en-US" altLang="en-US"/>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9875838" cy="725488"/>
          </a:xfrm>
        </p:spPr>
        <p:txBody>
          <a:bodyPr rtlCol="0">
            <a:normAutofit fontScale="90000"/>
          </a:bodyPr>
          <a:lstStyle/>
          <a:p>
            <a:pPr fontAlgn="auto">
              <a:spcAft>
                <a:spcPts val="0"/>
              </a:spcAft>
              <a:defRPr/>
            </a:pPr>
            <a:r>
              <a:rPr lang="en-US"/>
              <a:t>1</a:t>
            </a:r>
            <a:r>
              <a:rPr lang="en-US" dirty="0"/>
              <a:t>3</a:t>
            </a:r>
            <a:r>
              <a:rPr lang="en-US"/>
              <a:t>. </a:t>
            </a:r>
            <a:r>
              <a:rPr lang="en-US" dirty="0"/>
              <a:t>Insecure Direct Object Reference (IDOR)</a:t>
            </a:r>
          </a:p>
        </p:txBody>
      </p:sp>
      <p:graphicFrame>
        <p:nvGraphicFramePr>
          <p:cNvPr id="4" name="Table 8"/>
          <p:cNvGraphicFramePr>
            <a:graphicFrameLocks/>
          </p:cNvGraphicFramePr>
          <p:nvPr/>
        </p:nvGraphicFramePr>
        <p:xfrm>
          <a:off x="1143000" y="1825625"/>
          <a:ext cx="9872663" cy="371475"/>
        </p:xfrm>
        <a:graphic>
          <a:graphicData uri="http://schemas.openxmlformats.org/drawingml/2006/table">
            <a:tbl>
              <a:tblPr firstRow="1" bandRow="1">
                <a:tableStyleId>{00A15C55-8517-42AA-B614-E9B94910E393}</a:tableStyleId>
              </a:tblPr>
              <a:tblGrid>
                <a:gridCol w="9872663">
                  <a:extLst>
                    <a:ext uri="{9D8B030D-6E8A-4147-A177-3AD203B41FA5}">
                      <a16:colId xmlns:a16="http://schemas.microsoft.com/office/drawing/2014/main" val="20000"/>
                    </a:ext>
                  </a:extLst>
                </a:gridCol>
              </a:tblGrid>
              <a:tr h="37084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graphicFrame>
        <p:nvGraphicFramePr>
          <p:cNvPr id="5" name="Table 9"/>
          <p:cNvGraphicFramePr>
            <a:graphicFrameLocks noGrp="1"/>
          </p:cNvGraphicFramePr>
          <p:nvPr/>
        </p:nvGraphicFramePr>
        <p:xfrm>
          <a:off x="1143000" y="2197100"/>
          <a:ext cx="9872663" cy="3022600"/>
        </p:xfrm>
        <a:graphic>
          <a:graphicData uri="http://schemas.openxmlformats.org/drawingml/2006/table">
            <a:tbl>
              <a:tblPr firstRow="1" bandRow="1">
                <a:tableStyleId>{5C22544A-7EE6-4342-B048-85BDC9FD1C3A}</a:tableStyleId>
              </a:tblPr>
              <a:tblGrid>
                <a:gridCol w="2003613">
                  <a:extLst>
                    <a:ext uri="{9D8B030D-6E8A-4147-A177-3AD203B41FA5}">
                      <a16:colId xmlns:a16="http://schemas.microsoft.com/office/drawing/2014/main" val="20000"/>
                    </a:ext>
                  </a:extLst>
                </a:gridCol>
                <a:gridCol w="7869051">
                  <a:extLst>
                    <a:ext uri="{9D8B030D-6E8A-4147-A177-3AD203B41FA5}">
                      <a16:colId xmlns:a16="http://schemas.microsoft.com/office/drawing/2014/main" val="20001"/>
                    </a:ext>
                  </a:extLst>
                </a:gridCol>
              </a:tblGrid>
              <a:tr h="3022302">
                <a:tc>
                  <a:txBody>
                    <a:bodyPr/>
                    <a:lstStyle/>
                    <a:p>
                      <a:pPr algn="ctr"/>
                      <a:endParaRPr lang="en-US" dirty="0"/>
                    </a:p>
                    <a:p>
                      <a:pPr algn="ctr"/>
                      <a:endParaRPr lang="en-US" dirty="0"/>
                    </a:p>
                    <a:p>
                      <a:pPr algn="ctr"/>
                      <a:endParaRPr lang="en-US" dirty="0"/>
                    </a:p>
                    <a:p>
                      <a:pPr algn="ctr"/>
                      <a:endParaRPr lang="en-US" dirty="0"/>
                    </a:p>
                    <a:p>
                      <a:pPr algn="ctr"/>
                      <a:r>
                        <a:rPr lang="en-US" dirty="0"/>
                        <a:t>Insecure Direct Object Reference</a:t>
                      </a:r>
                    </a:p>
                    <a:p>
                      <a:pPr algn="ctr"/>
                      <a:r>
                        <a:rPr lang="en-US" dirty="0"/>
                        <a:t>(Critical)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00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a:solidFill>
                            <a:schemeClr val="dk1"/>
                          </a:solidFill>
                          <a:latin typeface="+mn-lt"/>
                          <a:ea typeface="Calibri"/>
                          <a:cs typeface="Calibri"/>
                          <a:sym typeface="Calibri"/>
                        </a:rPr>
                        <a:t>To test whether the application allows unauthorized access to internal objects (e.g., user profiles, order details, or resources) by modifying input parameters like IDs in the URL.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b="1" dirty="0">
                          <a:solidFill>
                            <a:schemeClr val="dk1"/>
                          </a:solidFill>
                          <a:latin typeface="Calibri"/>
                          <a:ea typeface="Calibri"/>
                          <a:cs typeface="Calibri"/>
                          <a:sym typeface="Calibri"/>
                        </a:rPr>
                        <a:t>Affected URL :</a:t>
                      </a:r>
                      <a:endParaRPr lang="en-US" sz="1800" b="0" i="0" u="none" strike="noStrike" dirty="0">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1300"/>
                        <a:buFont typeface="Arial"/>
                        <a:buChar char="•"/>
                      </a:pPr>
                      <a:r>
                        <a:rPr lang="en-US" sz="1800" b="0" i="0" u="none" strike="noStrike">
                          <a:solidFill>
                            <a:schemeClr val="dk1"/>
                          </a:solidFill>
                          <a:latin typeface="+mn-lt"/>
                          <a:ea typeface="Calibri"/>
                          <a:cs typeface="Calibri"/>
                          <a:sym typeface="Calibri"/>
                        </a:rPr>
                        <a:t>http://65.1.135.0/orders/orders.php?customer=2 (all id)</a:t>
                      </a:r>
                    </a:p>
                    <a:p>
                      <a:pPr marL="285750" marR="0" lvl="0" indent="-285750" algn="l" rtl="0">
                        <a:spcBef>
                          <a:spcPts val="0"/>
                        </a:spcBef>
                        <a:spcAft>
                          <a:spcPts val="0"/>
                        </a:spcAft>
                        <a:buClr>
                          <a:schemeClr val="dk1"/>
                        </a:buClr>
                        <a:buSzPts val="1300"/>
                        <a:buFont typeface="Arial"/>
                        <a:buChar char="•"/>
                      </a:pPr>
                      <a:endParaRPr lang="en-US" sz="1800" b="1"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300"/>
                        <a:buFont typeface="Arial"/>
                        <a:buNone/>
                      </a:pPr>
                      <a:r>
                        <a:rPr lang="en-US" sz="1800" b="1" dirty="0">
                          <a:solidFill>
                            <a:schemeClr val="dk1"/>
                          </a:solidFill>
                          <a:latin typeface="Calibri"/>
                          <a:ea typeface="Calibri"/>
                          <a:cs typeface="Calibri"/>
                          <a:sym typeface="Calibri"/>
                        </a:rPr>
                        <a:t>Affected Parameters :</a:t>
                      </a:r>
                      <a:endParaRPr lang="en-US" sz="1800" b="0" dirty="0">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1300"/>
                        <a:buFont typeface="Arial"/>
                        <a:buChar char="•"/>
                      </a:pPr>
                      <a:r>
                        <a:rPr lang="en-US" sz="1800" b="0" dirty="0">
                          <a:solidFill>
                            <a:schemeClr val="dk1"/>
                          </a:solidFill>
                          <a:latin typeface="Calibri"/>
                          <a:ea typeface="Calibri"/>
                          <a:cs typeface="Calibri"/>
                          <a:sym typeface="Calibri"/>
                        </a:rPr>
                        <a:t>customer (GET parameter)</a:t>
                      </a:r>
                      <a:endParaRPr lang="en-US" dirty="0"/>
                    </a:p>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9875838" cy="806450"/>
          </a:xfrm>
        </p:spPr>
        <p:txBody>
          <a:bodyPr rtlCol="0">
            <a:normAutofit fontScale="90000"/>
          </a:bodyPr>
          <a:lstStyle/>
          <a:p>
            <a:pPr fontAlgn="auto">
              <a:spcAft>
                <a:spcPts val="0"/>
              </a:spcAft>
              <a:defRPr/>
            </a:pPr>
            <a:r>
              <a:rPr lang="en-US"/>
              <a:t>1</a:t>
            </a:r>
            <a:r>
              <a:rPr lang="en-US" dirty="0"/>
              <a:t>3</a:t>
            </a:r>
            <a:r>
              <a:rPr lang="en-US"/>
              <a:t>. </a:t>
            </a:r>
            <a:r>
              <a:rPr lang="en-US" dirty="0"/>
              <a:t>Insecure Direct Object Reference (IDOR)</a:t>
            </a:r>
          </a:p>
        </p:txBody>
      </p:sp>
      <p:graphicFrame>
        <p:nvGraphicFramePr>
          <p:cNvPr id="4" name="Table 8"/>
          <p:cNvGraphicFramePr>
            <a:graphicFrameLocks/>
          </p:cNvGraphicFramePr>
          <p:nvPr/>
        </p:nvGraphicFramePr>
        <p:xfrm>
          <a:off x="1176338" y="1889125"/>
          <a:ext cx="9872662" cy="371475"/>
        </p:xfrm>
        <a:graphic>
          <a:graphicData uri="http://schemas.openxmlformats.org/drawingml/2006/table">
            <a:tbl>
              <a:tblPr firstRow="1" bandRow="1">
                <a:tableStyleId>{00A15C55-8517-42AA-B614-E9B94910E393}</a:tableStyleId>
              </a:tblPr>
              <a:tblGrid>
                <a:gridCol w="9872663">
                  <a:extLst>
                    <a:ext uri="{9D8B030D-6E8A-4147-A177-3AD203B41FA5}">
                      <a16:colId xmlns:a16="http://schemas.microsoft.com/office/drawing/2014/main" val="20000"/>
                    </a:ext>
                  </a:extLst>
                </a:gridCol>
              </a:tblGrid>
              <a:tr h="37084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graphicFrame>
        <p:nvGraphicFramePr>
          <p:cNvPr id="5" name="Table 9"/>
          <p:cNvGraphicFramePr>
            <a:graphicFrameLocks noGrp="1"/>
          </p:cNvGraphicFramePr>
          <p:nvPr/>
        </p:nvGraphicFramePr>
        <p:xfrm>
          <a:off x="1176338" y="2260600"/>
          <a:ext cx="9872662" cy="3022600"/>
        </p:xfrm>
        <a:graphic>
          <a:graphicData uri="http://schemas.openxmlformats.org/drawingml/2006/table">
            <a:tbl>
              <a:tblPr firstRow="1" bandRow="1">
                <a:tableStyleId>{5C22544A-7EE6-4342-B048-85BDC9FD1C3A}</a:tableStyleId>
              </a:tblPr>
              <a:tblGrid>
                <a:gridCol w="2003613">
                  <a:extLst>
                    <a:ext uri="{9D8B030D-6E8A-4147-A177-3AD203B41FA5}">
                      <a16:colId xmlns:a16="http://schemas.microsoft.com/office/drawing/2014/main" val="20000"/>
                    </a:ext>
                  </a:extLst>
                </a:gridCol>
                <a:gridCol w="7869051">
                  <a:extLst>
                    <a:ext uri="{9D8B030D-6E8A-4147-A177-3AD203B41FA5}">
                      <a16:colId xmlns:a16="http://schemas.microsoft.com/office/drawing/2014/main" val="20001"/>
                    </a:ext>
                  </a:extLst>
                </a:gridCol>
              </a:tblGrid>
              <a:tr h="3022302">
                <a:tc>
                  <a:txBody>
                    <a:bodyPr/>
                    <a:lstStyle/>
                    <a:p>
                      <a:pPr algn="ctr"/>
                      <a:endParaRPr lang="en-US" dirty="0"/>
                    </a:p>
                    <a:p>
                      <a:pPr algn="ctr"/>
                      <a:endParaRPr lang="en-US" dirty="0"/>
                    </a:p>
                    <a:p>
                      <a:pPr algn="ctr"/>
                      <a:endParaRPr lang="en-US" dirty="0"/>
                    </a:p>
                    <a:p>
                      <a:pPr algn="ctr"/>
                      <a:endParaRPr lang="en-US" dirty="0"/>
                    </a:p>
                    <a:p>
                      <a:pPr algn="ctr"/>
                      <a:endParaRPr lang="en-US" dirty="0"/>
                    </a:p>
                    <a:p>
                      <a:pPr algn="ctr"/>
                      <a:r>
                        <a:rPr lang="en-US" dirty="0"/>
                        <a:t>Insecure Direct Object Reference</a:t>
                      </a:r>
                    </a:p>
                    <a:p>
                      <a:pPr algn="ctr"/>
                      <a:r>
                        <a:rPr lang="en-US" dirty="0"/>
                        <a:t>(Critical)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00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a:solidFill>
                            <a:schemeClr val="dk1"/>
                          </a:solidFill>
                          <a:latin typeface="+mn-lt"/>
                          <a:ea typeface="Calibri"/>
                          <a:cs typeface="Calibri"/>
                          <a:sym typeface="Calibri"/>
                        </a:rPr>
                        <a:t> Similar issue is found on below modules too,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b="1">
                          <a:solidFill>
                            <a:schemeClr val="dk1"/>
                          </a:solidFill>
                          <a:latin typeface="Calibri"/>
                          <a:ea typeface="Calibri"/>
                          <a:cs typeface="Calibri"/>
                          <a:sym typeface="Calibri"/>
                        </a:rPr>
                        <a:t>Affected </a:t>
                      </a:r>
                      <a:r>
                        <a:rPr lang="en-US" sz="1800" b="1" dirty="0">
                          <a:solidFill>
                            <a:schemeClr val="dk1"/>
                          </a:solidFill>
                          <a:latin typeface="Calibri"/>
                          <a:ea typeface="Calibri"/>
                          <a:cs typeface="Calibri"/>
                          <a:sym typeface="Calibri"/>
                        </a:rPr>
                        <a:t>URL :</a:t>
                      </a:r>
                      <a:endParaRPr lang="en-US" sz="1800" b="0" i="0" u="none" strike="noStrike" dirty="0">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1300"/>
                        <a:buFont typeface="Arial"/>
                        <a:buChar char="•"/>
                      </a:pPr>
                      <a:r>
                        <a:rPr lang="en-US" sz="1800" b="0" i="0" u="none" strike="noStrike">
                          <a:solidFill>
                            <a:schemeClr val="dk1"/>
                          </a:solidFill>
                          <a:latin typeface="Calibri"/>
                          <a:ea typeface="Calibri"/>
                          <a:cs typeface="Calibri"/>
                          <a:sym typeface="Calibri"/>
                        </a:rPr>
                        <a:t>http://65.1.135.0/products/details.php?p-id=10</a:t>
                      </a:r>
                      <a:endParaRPr lang="en-US" sz="1800" b="0" i="0" u="none" strike="noStrike" dirty="0">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1300"/>
                        <a:buFont typeface="Arial"/>
                        <a:buChar char="•"/>
                      </a:pPr>
                      <a:r>
                        <a:rPr lang="en-US" sz="1800" b="0">
                          <a:solidFill>
                            <a:schemeClr val="dk1"/>
                          </a:solidFill>
                          <a:latin typeface="Calibri"/>
                          <a:ea typeface="Calibri"/>
                          <a:cs typeface="Calibri"/>
                          <a:sym typeface="Calibri"/>
                        </a:rPr>
                        <a:t>http://</a:t>
                      </a:r>
                      <a:r>
                        <a:rPr lang="en-US" sz="1800" b="0" i="0" u="none" strike="noStrike">
                          <a:solidFill>
                            <a:schemeClr val="dk1"/>
                          </a:solidFill>
                          <a:latin typeface="+mn-lt"/>
                          <a:ea typeface="Calibri"/>
                          <a:cs typeface="Calibri"/>
                          <a:sym typeface="Calibri"/>
                        </a:rPr>
                        <a:t>65.1.135.0</a:t>
                      </a:r>
                      <a:r>
                        <a:rPr lang="en-US" sz="1800" b="0">
                          <a:solidFill>
                            <a:schemeClr val="dk1"/>
                          </a:solidFill>
                          <a:latin typeface="Calibri"/>
                          <a:ea typeface="Calibri"/>
                          <a:cs typeface="Calibri"/>
                          <a:sym typeface="Calibri"/>
                        </a:rPr>
                        <a:t>/</a:t>
                      </a:r>
                      <a:r>
                        <a:rPr lang="en-US" sz="1800" b="0" dirty="0">
                          <a:solidFill>
                            <a:schemeClr val="dk1"/>
                          </a:solidFill>
                          <a:latin typeface="Calibri"/>
                          <a:ea typeface="Calibri"/>
                          <a:cs typeface="Calibri"/>
                          <a:sym typeface="Calibri"/>
                        </a:rPr>
                        <a:t>forum/index.php?u=/user/profile/1</a:t>
                      </a:r>
                    </a:p>
                    <a:p>
                      <a:pPr marL="0" marR="0" lvl="0" indent="0" algn="l" rtl="0">
                        <a:lnSpc>
                          <a:spcPct val="100000"/>
                        </a:lnSpc>
                        <a:spcBef>
                          <a:spcPts val="0"/>
                        </a:spcBef>
                        <a:spcAft>
                          <a:spcPts val="0"/>
                        </a:spcAft>
                        <a:buClr>
                          <a:schemeClr val="dk1"/>
                        </a:buClr>
                        <a:buSzPts val="1300"/>
                        <a:buFont typeface="Arial"/>
                        <a:buNone/>
                      </a:pPr>
                      <a:endParaRPr lang="en-US" sz="1800" b="1"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300"/>
                        <a:buFont typeface="Arial"/>
                        <a:buNone/>
                      </a:pPr>
                      <a:r>
                        <a:rPr lang="en-US" sz="1800" b="1" dirty="0">
                          <a:solidFill>
                            <a:schemeClr val="dk1"/>
                          </a:solidFill>
                          <a:latin typeface="Calibri"/>
                          <a:ea typeface="Calibri"/>
                          <a:cs typeface="Calibri"/>
                          <a:sym typeface="Calibri"/>
                        </a:rPr>
                        <a:t>Affected Parameters :</a:t>
                      </a:r>
                      <a:endParaRPr lang="en-US" sz="1800" b="0" dirty="0">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1300"/>
                        <a:buFont typeface="Arial"/>
                        <a:buChar char="•"/>
                      </a:pPr>
                      <a:r>
                        <a:rPr lang="en-US" sz="1800" b="0" dirty="0">
                          <a:solidFill>
                            <a:schemeClr val="dk1"/>
                          </a:solidFill>
                          <a:latin typeface="Calibri"/>
                          <a:ea typeface="Calibri"/>
                          <a:cs typeface="Calibri"/>
                          <a:sym typeface="Calibri"/>
                        </a:rPr>
                        <a:t>/profile/ (GET parameter)</a:t>
                      </a:r>
                    </a:p>
                    <a:p>
                      <a:pPr marL="285750" marR="0" lvl="0" indent="-285750" algn="l" rtl="0">
                        <a:spcBef>
                          <a:spcPts val="0"/>
                        </a:spcBef>
                        <a:spcAft>
                          <a:spcPts val="0"/>
                        </a:spcAft>
                        <a:buClr>
                          <a:schemeClr val="dk1"/>
                        </a:buClr>
                        <a:buSzPts val="1300"/>
                        <a:buFont typeface="Arial"/>
                        <a:buChar char="•"/>
                      </a:pPr>
                      <a:r>
                        <a:rPr lang="en-US" sz="1800" b="0" dirty="0">
                          <a:solidFill>
                            <a:schemeClr val="dk1"/>
                          </a:solidFill>
                          <a:latin typeface="Calibri"/>
                          <a:ea typeface="Calibri"/>
                          <a:cs typeface="Calibri"/>
                          <a:sym typeface="Calibri"/>
                        </a:rPr>
                        <a:t>u=/user/profile (GET parameter)</a:t>
                      </a:r>
                      <a:endParaRPr lang="en-US" dirty="0"/>
                    </a:p>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9875838" cy="646113"/>
          </a:xfrm>
        </p:spPr>
        <p:txBody>
          <a:bodyPr rtlCol="0">
            <a:normAutofit fontScale="90000"/>
          </a:bodyPr>
          <a:lstStyle/>
          <a:p>
            <a:pPr fontAlgn="auto">
              <a:spcAft>
                <a:spcPts val="0"/>
              </a:spcAft>
              <a:defRPr/>
            </a:pPr>
            <a:r>
              <a:rPr lang="en-US" dirty="0"/>
              <a:t>Observation</a:t>
            </a:r>
          </a:p>
        </p:txBody>
      </p:sp>
      <p:sp>
        <p:nvSpPr>
          <p:cNvPr id="3" name="Content Placeholder 2"/>
          <p:cNvSpPr>
            <a:spLocks noGrp="1"/>
          </p:cNvSpPr>
          <p:nvPr>
            <p:ph idx="1"/>
          </p:nvPr>
        </p:nvSpPr>
        <p:spPr>
          <a:xfrm>
            <a:off x="1139825" y="1339850"/>
            <a:ext cx="9872663" cy="4038600"/>
          </a:xfrm>
        </p:spPr>
        <p:txBody>
          <a:bodyPr rtlCol="0">
            <a:normAutofit/>
          </a:bodyPr>
          <a:lstStyle/>
          <a:p>
            <a:pPr indent="-182880" fontAlgn="auto">
              <a:spcAft>
                <a:spcPts val="0"/>
              </a:spcAft>
              <a:defRPr/>
            </a:pPr>
            <a:r>
              <a:rPr lang="en-US" sz="1800" dirty="0"/>
              <a:t>First, login to your account then go to the my orders section. Here you can see in the </a:t>
            </a:r>
            <a:r>
              <a:rPr lang="en-US" sz="1800" dirty="0" err="1"/>
              <a:t>url</a:t>
            </a:r>
            <a:r>
              <a:rPr lang="en-US" sz="1800" dirty="0"/>
              <a:t> the customer ID. </a:t>
            </a:r>
            <a:r>
              <a:rPr lang="en-US" sz="1800">
                <a:solidFill>
                  <a:schemeClr val="dk1"/>
                </a:solidFill>
                <a:ea typeface="Calibri"/>
                <a:cs typeface="Calibri"/>
                <a:sym typeface="Calibri"/>
              </a:rPr>
              <a:t>http://65.1.135.0/</a:t>
            </a:r>
            <a:r>
              <a:rPr lang="en-US" sz="1800" dirty="0">
                <a:solidFill>
                  <a:schemeClr val="dk1"/>
                </a:solidFill>
                <a:ea typeface="Calibri"/>
                <a:cs typeface="Calibri"/>
                <a:sym typeface="Calibri"/>
              </a:rPr>
              <a:t>orders/orders.php?customer=16 </a:t>
            </a:r>
          </a:p>
          <a:p>
            <a:pPr indent="-182880" fontAlgn="auto">
              <a:spcAft>
                <a:spcPts val="0"/>
              </a:spcAft>
              <a:defRPr/>
            </a:pPr>
            <a:r>
              <a:rPr lang="en-US" sz="1800" dirty="0">
                <a:solidFill>
                  <a:schemeClr val="dk1"/>
                </a:solidFill>
                <a:ea typeface="Calibri"/>
                <a:cs typeface="Calibri"/>
                <a:sym typeface="Calibri"/>
              </a:rPr>
              <a:t>The receipt gives important details about the customer like address, phone number etc.</a:t>
            </a:r>
          </a:p>
          <a:p>
            <a:pPr marL="45720" indent="0" fontAlgn="auto">
              <a:spcAft>
                <a:spcPts val="0"/>
              </a:spcAft>
              <a:buFont typeface="Corbel" pitchFamily="34" charset="0"/>
              <a:buNone/>
              <a:defRPr/>
            </a:pPr>
            <a:endParaRPr lang="en-US" dirty="0"/>
          </a:p>
        </p:txBody>
      </p:sp>
      <p:pic>
        <p:nvPicPr>
          <p:cNvPr id="6" name="Picture 5"/>
          <p:cNvPicPr>
            <a:picLocks noChangeAspect="1"/>
          </p:cNvPicPr>
          <p:nvPr/>
        </p:nvPicPr>
        <p:blipFill>
          <a:blip r:embed="rId2" cstate="print"/>
          <a:stretch>
            <a:fillRect/>
          </a:stretch>
        </p:blipFill>
        <p:spPr>
          <a:xfrm>
            <a:off x="769938" y="3082925"/>
            <a:ext cx="10652125" cy="2717800"/>
          </a:xfrm>
          <a:prstGeom prst="rect">
            <a:avLst/>
          </a:prstGeom>
          <a:effectLst>
            <a:outerShdw blurRad="50800" dist="38100" dir="2700000" algn="tl" rotWithShape="0">
              <a:prstClr val="black">
                <a:alpha val="40000"/>
              </a:prstClr>
            </a:outerShdw>
          </a:effectLst>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9875838" cy="619125"/>
          </a:xfrm>
        </p:spPr>
        <p:txBody>
          <a:bodyPr rtlCol="0">
            <a:normAutofit fontScale="90000"/>
          </a:bodyPr>
          <a:lstStyle/>
          <a:p>
            <a:pPr fontAlgn="auto">
              <a:spcAft>
                <a:spcPts val="0"/>
              </a:spcAft>
              <a:defRPr/>
            </a:pPr>
            <a:r>
              <a:rPr lang="en-US" dirty="0"/>
              <a:t>Proof of Concept (PoC)</a:t>
            </a:r>
          </a:p>
        </p:txBody>
      </p:sp>
      <p:sp>
        <p:nvSpPr>
          <p:cNvPr id="71683" name="Content Placeholder 2"/>
          <p:cNvSpPr>
            <a:spLocks noGrp="1"/>
          </p:cNvSpPr>
          <p:nvPr>
            <p:ph idx="1"/>
          </p:nvPr>
        </p:nvSpPr>
        <p:spPr>
          <a:xfrm>
            <a:off x="1146175" y="1322388"/>
            <a:ext cx="9872663" cy="4038600"/>
          </a:xfrm>
        </p:spPr>
        <p:txBody>
          <a:bodyPr/>
          <a:lstStyle/>
          <a:p>
            <a:r>
              <a:rPr lang="en-US"/>
              <a:t>Now, we change the customer id to 2 and then 10. </a:t>
            </a:r>
          </a:p>
          <a:p>
            <a:r>
              <a:rPr lang="en-US"/>
              <a:t> We get the order details along with shipping details and payment mode of other customers(here the user with customer id = 2 and then 10). </a:t>
            </a:r>
          </a:p>
        </p:txBody>
      </p:sp>
      <p:pic>
        <p:nvPicPr>
          <p:cNvPr id="7" name="Picture 6"/>
          <p:cNvPicPr>
            <a:picLocks noChangeAspect="1"/>
          </p:cNvPicPr>
          <p:nvPr/>
        </p:nvPicPr>
        <p:blipFill>
          <a:blip r:embed="rId2" cstate="print"/>
          <a:srcRect l="8375"/>
          <a:stretch>
            <a:fillRect/>
          </a:stretch>
        </p:blipFill>
        <p:spPr>
          <a:xfrm>
            <a:off x="6096000" y="2595563"/>
            <a:ext cx="5227638" cy="3390900"/>
          </a:xfrm>
          <a:prstGeom prst="rect">
            <a:avLst/>
          </a:prstGeom>
          <a:ln>
            <a:solidFill>
              <a:schemeClr val="tx1"/>
            </a:solidFill>
          </a:ln>
          <a:effectLst>
            <a:outerShdw blurRad="50800" dist="38100" dir="2700000" algn="tl" rotWithShape="0">
              <a:prstClr val="black">
                <a:alpha val="40000"/>
              </a:prstClr>
            </a:outerShdw>
          </a:effectLst>
        </p:spPr>
      </p:pic>
      <p:pic>
        <p:nvPicPr>
          <p:cNvPr id="9" name="Picture 8"/>
          <p:cNvPicPr>
            <a:picLocks noChangeAspect="1"/>
          </p:cNvPicPr>
          <p:nvPr/>
        </p:nvPicPr>
        <p:blipFill>
          <a:blip r:embed="rId3" cstate="print"/>
          <a:srcRect l="8929"/>
          <a:stretch>
            <a:fillRect/>
          </a:stretch>
        </p:blipFill>
        <p:spPr>
          <a:xfrm>
            <a:off x="868363" y="2595563"/>
            <a:ext cx="5227637" cy="3390900"/>
          </a:xfrm>
          <a:prstGeom prst="rect">
            <a:avLst/>
          </a:prstGeom>
          <a:ln>
            <a:solidFill>
              <a:schemeClr val="tx1"/>
            </a:solidFill>
          </a:ln>
          <a:effectLst>
            <a:outerShdw blurRad="50800" dist="38100" dir="2700000" algn="tl" rotWithShape="0">
              <a:prstClr val="black">
                <a:alpha val="40000"/>
              </a:prstClr>
            </a:outerShdw>
          </a:effectLst>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9875838" cy="546100"/>
          </a:xfrm>
        </p:spPr>
        <p:txBody>
          <a:bodyPr rtlCol="0">
            <a:normAutofit fontScale="90000"/>
          </a:bodyPr>
          <a:lstStyle/>
          <a:p>
            <a:pPr fontAlgn="auto">
              <a:spcAft>
                <a:spcPts val="0"/>
              </a:spcAft>
              <a:defRPr/>
            </a:pPr>
            <a:r>
              <a:rPr lang="en-US" dirty="0"/>
              <a:t>Proof of Concept (PoC)</a:t>
            </a:r>
          </a:p>
        </p:txBody>
      </p:sp>
      <p:sp>
        <p:nvSpPr>
          <p:cNvPr id="72707" name="Content Placeholder 2"/>
          <p:cNvSpPr>
            <a:spLocks noGrp="1"/>
          </p:cNvSpPr>
          <p:nvPr>
            <p:ph idx="1"/>
          </p:nvPr>
        </p:nvSpPr>
        <p:spPr>
          <a:xfrm>
            <a:off x="1158875" y="1285875"/>
            <a:ext cx="9874250" cy="4038600"/>
          </a:xfrm>
        </p:spPr>
        <p:txBody>
          <a:bodyPr/>
          <a:lstStyle/>
          <a:p>
            <a:r>
              <a:rPr lang="en-US"/>
              <a:t>We can see the other products, by changing the </a:t>
            </a:r>
            <a:r>
              <a:rPr lang="en-US" b="1" i="1"/>
              <a:t>product id.</a:t>
            </a:r>
            <a:endParaRPr lang="en-US"/>
          </a:p>
        </p:txBody>
      </p:sp>
      <p:pic>
        <p:nvPicPr>
          <p:cNvPr id="6" name="Picture 5"/>
          <p:cNvPicPr>
            <a:picLocks noChangeAspect="1"/>
          </p:cNvPicPr>
          <p:nvPr/>
        </p:nvPicPr>
        <p:blipFill>
          <a:blip r:embed="rId2" cstate="print"/>
          <a:srcRect r="29566" b="40435"/>
          <a:stretch>
            <a:fillRect/>
          </a:stretch>
        </p:blipFill>
        <p:spPr>
          <a:xfrm>
            <a:off x="6261100" y="2076450"/>
            <a:ext cx="5332413" cy="3690938"/>
          </a:xfrm>
          <a:prstGeom prst="rect">
            <a:avLst/>
          </a:prstGeom>
          <a:ln>
            <a:solidFill>
              <a:schemeClr val="tx1"/>
            </a:solidFill>
          </a:ln>
          <a:effectLst>
            <a:outerShdw blurRad="50800" dist="38100" dir="2700000" algn="tl" rotWithShape="0">
              <a:prstClr val="black">
                <a:alpha val="40000"/>
              </a:prstClr>
            </a:outerShdw>
          </a:effectLst>
        </p:spPr>
      </p:pic>
      <p:pic>
        <p:nvPicPr>
          <p:cNvPr id="10" name="Picture 9"/>
          <p:cNvPicPr>
            <a:picLocks noChangeAspect="1"/>
          </p:cNvPicPr>
          <p:nvPr/>
        </p:nvPicPr>
        <p:blipFill>
          <a:blip r:embed="rId3" cstate="print"/>
          <a:srcRect r="34379" b="46172"/>
          <a:stretch>
            <a:fillRect/>
          </a:stretch>
        </p:blipFill>
        <p:spPr>
          <a:xfrm>
            <a:off x="598488" y="2076450"/>
            <a:ext cx="5497512" cy="3690938"/>
          </a:xfrm>
          <a:prstGeom prst="rect">
            <a:avLst/>
          </a:prstGeom>
          <a:ln>
            <a:solidFill>
              <a:schemeClr val="tx1"/>
            </a:solidFill>
          </a:ln>
          <a:effectLst>
            <a:outerShdw blurRad="50800" dist="38100" dir="2700000" algn="tl" rotWithShape="0">
              <a:prstClr val="black">
                <a:alpha val="40000"/>
              </a:prstClr>
            </a:outerShdw>
          </a:effectLst>
        </p:spPr>
      </p:pic>
      <p:sp>
        <p:nvSpPr>
          <p:cNvPr id="13" name="Rectangle 12"/>
          <p:cNvSpPr/>
          <p:nvPr/>
        </p:nvSpPr>
        <p:spPr>
          <a:xfrm>
            <a:off x="1884363" y="2154238"/>
            <a:ext cx="1885950" cy="27940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IN"/>
          </a:p>
        </p:txBody>
      </p:sp>
      <p:sp>
        <p:nvSpPr>
          <p:cNvPr id="17" name="Rectangle 16"/>
          <p:cNvSpPr/>
          <p:nvPr/>
        </p:nvSpPr>
        <p:spPr>
          <a:xfrm>
            <a:off x="7493000" y="2154238"/>
            <a:ext cx="1566863" cy="206375"/>
          </a:xfrm>
          <a:prstGeom prst="rect">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IN">
              <a:noFill/>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422275"/>
            <a:ext cx="9875838" cy="474663"/>
          </a:xfrm>
        </p:spPr>
        <p:txBody>
          <a:bodyPr rtlCol="0">
            <a:normAutofit fontScale="90000"/>
          </a:bodyPr>
          <a:lstStyle/>
          <a:p>
            <a:pPr fontAlgn="auto">
              <a:spcAft>
                <a:spcPts val="0"/>
              </a:spcAft>
              <a:defRPr/>
            </a:pPr>
            <a:r>
              <a:rPr lang="en-US" dirty="0"/>
              <a:t>Proof of Concept (PoC)</a:t>
            </a:r>
          </a:p>
        </p:txBody>
      </p:sp>
      <p:sp>
        <p:nvSpPr>
          <p:cNvPr id="3" name="Content Placeholder 2"/>
          <p:cNvSpPr>
            <a:spLocks noGrp="1"/>
          </p:cNvSpPr>
          <p:nvPr>
            <p:ph idx="1"/>
          </p:nvPr>
        </p:nvSpPr>
        <p:spPr>
          <a:xfrm>
            <a:off x="1158875" y="933450"/>
            <a:ext cx="9874250" cy="4038600"/>
          </a:xfrm>
        </p:spPr>
        <p:txBody>
          <a:bodyPr rtlCol="0">
            <a:normAutofit/>
          </a:bodyPr>
          <a:lstStyle/>
          <a:p>
            <a:pPr indent="-182880" fontAlgn="auto">
              <a:spcAft>
                <a:spcPts val="0"/>
              </a:spcAft>
              <a:defRPr/>
            </a:pPr>
            <a:r>
              <a:rPr lang="en-US" sz="1800"/>
              <a:t>First, go to forums and then click on a profile.</a:t>
            </a:r>
          </a:p>
          <a:p>
            <a:pPr indent="-182880" fontAlgn="auto">
              <a:spcAft>
                <a:spcPts val="0"/>
              </a:spcAft>
              <a:defRPr/>
            </a:pPr>
            <a:r>
              <a:rPr lang="en-US" sz="1800"/>
              <a:t>We can now access any person’s profile by just changing the profile ID.</a:t>
            </a:r>
            <a:endParaRPr lang="en-US" sz="1800" dirty="0"/>
          </a:p>
          <a:p>
            <a:pPr marL="45720" indent="0" fontAlgn="auto">
              <a:spcAft>
                <a:spcPts val="0"/>
              </a:spcAft>
              <a:buFont typeface="Corbel" pitchFamily="34" charset="0"/>
              <a:buNone/>
              <a:defRPr/>
            </a:pPr>
            <a:endParaRPr lang="en-US" dirty="0"/>
          </a:p>
        </p:txBody>
      </p:sp>
      <p:pic>
        <p:nvPicPr>
          <p:cNvPr id="7" name="Picture 6"/>
          <p:cNvPicPr>
            <a:picLocks noChangeAspect="1"/>
          </p:cNvPicPr>
          <p:nvPr/>
        </p:nvPicPr>
        <p:blipFill>
          <a:blip r:embed="rId2" cstate="print"/>
          <a:srcRect r="35131" b="15115"/>
          <a:stretch>
            <a:fillRect/>
          </a:stretch>
        </p:blipFill>
        <p:spPr>
          <a:xfrm>
            <a:off x="6392863" y="4300538"/>
            <a:ext cx="4629150" cy="2214562"/>
          </a:xfrm>
          <a:prstGeom prst="rect">
            <a:avLst/>
          </a:prstGeom>
          <a:effectLst>
            <a:outerShdw blurRad="50800" dist="38100" dir="2700000" algn="tl" rotWithShape="0">
              <a:prstClr val="black">
                <a:alpha val="40000"/>
              </a:prstClr>
            </a:outerShdw>
          </a:effectLst>
        </p:spPr>
      </p:pic>
      <p:pic>
        <p:nvPicPr>
          <p:cNvPr id="9" name="Picture 8"/>
          <p:cNvPicPr>
            <a:picLocks noChangeAspect="1"/>
          </p:cNvPicPr>
          <p:nvPr/>
        </p:nvPicPr>
        <p:blipFill>
          <a:blip r:embed="rId3" cstate="print"/>
          <a:srcRect r="35512" b="23071"/>
          <a:stretch>
            <a:fillRect/>
          </a:stretch>
        </p:blipFill>
        <p:spPr>
          <a:xfrm>
            <a:off x="6392863" y="1793875"/>
            <a:ext cx="4629150" cy="2317750"/>
          </a:xfrm>
          <a:prstGeom prst="rect">
            <a:avLst/>
          </a:prstGeom>
          <a:effectLst>
            <a:outerShdw blurRad="50800" dist="38100" dir="2700000" algn="tl" rotWithShape="0">
              <a:prstClr val="black">
                <a:alpha val="40000"/>
              </a:prstClr>
            </a:outerShdw>
          </a:effectLst>
        </p:spPr>
      </p:pic>
      <p:pic>
        <p:nvPicPr>
          <p:cNvPr id="11" name="Picture 10"/>
          <p:cNvPicPr>
            <a:picLocks noChangeAspect="1"/>
          </p:cNvPicPr>
          <p:nvPr/>
        </p:nvPicPr>
        <p:blipFill>
          <a:blip r:embed="rId4" cstate="print"/>
          <a:srcRect r="29424"/>
          <a:stretch>
            <a:fillRect/>
          </a:stretch>
        </p:blipFill>
        <p:spPr>
          <a:xfrm>
            <a:off x="1146175" y="1793875"/>
            <a:ext cx="4819650" cy="4721225"/>
          </a:xfrm>
          <a:prstGeom prst="rect">
            <a:avLst/>
          </a:prstGeom>
          <a:effectLst>
            <a:outerShdw blurRad="50800" dist="38100" dir="2700000" algn="tl" rotWithShape="0">
              <a:prstClr val="black">
                <a:alpha val="40000"/>
              </a:prstClr>
            </a:outerShdw>
          </a:effec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a:xfrm>
            <a:off x="1143000" y="609600"/>
            <a:ext cx="9875838" cy="798513"/>
          </a:xfrm>
        </p:spPr>
        <p:txBody>
          <a:bodyPr/>
          <a:lstStyle/>
          <a:p>
            <a:r>
              <a:rPr lang="en-US"/>
              <a:t>Vulnerabilities:</a:t>
            </a:r>
          </a:p>
        </p:txBody>
      </p:sp>
      <p:graphicFrame>
        <p:nvGraphicFramePr>
          <p:cNvPr id="4" name="Table 4"/>
          <p:cNvGraphicFramePr>
            <a:graphicFrameLocks noGrp="1"/>
          </p:cNvGraphicFramePr>
          <p:nvPr>
            <p:ph idx="1"/>
          </p:nvPr>
        </p:nvGraphicFramePr>
        <p:xfrm>
          <a:off x="1698625" y="1816100"/>
          <a:ext cx="8090646" cy="3751254"/>
        </p:xfrm>
        <a:graphic>
          <a:graphicData uri="http://schemas.openxmlformats.org/drawingml/2006/table">
            <a:tbl>
              <a:tblPr firstRow="1" bandRow="1">
                <a:tableStyleId>{5C22544A-7EE6-4342-B048-85BDC9FD1C3A}</a:tableStyleId>
              </a:tblPr>
              <a:tblGrid>
                <a:gridCol w="702270">
                  <a:extLst>
                    <a:ext uri="{9D8B030D-6E8A-4147-A177-3AD203B41FA5}">
                      <a16:colId xmlns:a16="http://schemas.microsoft.com/office/drawing/2014/main" val="20000"/>
                    </a:ext>
                  </a:extLst>
                </a:gridCol>
                <a:gridCol w="1354674">
                  <a:extLst>
                    <a:ext uri="{9D8B030D-6E8A-4147-A177-3AD203B41FA5}">
                      <a16:colId xmlns:a16="http://schemas.microsoft.com/office/drawing/2014/main" val="20001"/>
                    </a:ext>
                  </a:extLst>
                </a:gridCol>
                <a:gridCol w="4612541">
                  <a:extLst>
                    <a:ext uri="{9D8B030D-6E8A-4147-A177-3AD203B41FA5}">
                      <a16:colId xmlns:a16="http://schemas.microsoft.com/office/drawing/2014/main" val="20002"/>
                    </a:ext>
                  </a:extLst>
                </a:gridCol>
                <a:gridCol w="1421161">
                  <a:extLst>
                    <a:ext uri="{9D8B030D-6E8A-4147-A177-3AD203B41FA5}">
                      <a16:colId xmlns:a16="http://schemas.microsoft.com/office/drawing/2014/main" val="20003"/>
                    </a:ext>
                  </a:extLst>
                </a:gridCol>
              </a:tblGrid>
              <a:tr h="416806">
                <a:tc>
                  <a:txBody>
                    <a:bodyPr/>
                    <a:lstStyle/>
                    <a:p>
                      <a:pPr algn="ctr"/>
                      <a:r>
                        <a:rPr lang="en-US" dirty="0"/>
                        <a:t>No</a:t>
                      </a:r>
                    </a:p>
                  </a:txBody>
                  <a:tcPr/>
                </a:tc>
                <a:tc>
                  <a:txBody>
                    <a:bodyPr/>
                    <a:lstStyle/>
                    <a:p>
                      <a:pPr algn="ctr"/>
                      <a:r>
                        <a:rPr lang="en-US" dirty="0"/>
                        <a:t>Severity</a:t>
                      </a:r>
                    </a:p>
                  </a:txBody>
                  <a:tcPr/>
                </a:tc>
                <a:tc>
                  <a:txBody>
                    <a:bodyPr/>
                    <a:lstStyle/>
                    <a:p>
                      <a:pPr algn="ctr"/>
                      <a:r>
                        <a:rPr lang="en-US" dirty="0"/>
                        <a:t>Vulnerability</a:t>
                      </a:r>
                    </a:p>
                  </a:txBody>
                  <a:tcPr/>
                </a:tc>
                <a:tc>
                  <a:txBody>
                    <a:bodyPr/>
                    <a:lstStyle/>
                    <a:p>
                      <a:pPr algn="ctr"/>
                      <a:r>
                        <a:rPr lang="en-US" dirty="0"/>
                        <a:t>Count</a:t>
                      </a:r>
                    </a:p>
                  </a:txBody>
                  <a:tcPr/>
                </a:tc>
                <a:extLst>
                  <a:ext uri="{0D108BD9-81ED-4DB2-BD59-A6C34878D82A}">
                    <a16:rowId xmlns:a16="http://schemas.microsoft.com/office/drawing/2014/main" val="10000"/>
                  </a:ext>
                </a:extLst>
              </a:tr>
              <a:tr h="416806">
                <a:tc>
                  <a:txBody>
                    <a:bodyPr/>
                    <a:lstStyle/>
                    <a:p>
                      <a:pPr algn="ctr"/>
                      <a:r>
                        <a:rPr lang="en-US" dirty="0"/>
                        <a:t>10</a:t>
                      </a:r>
                    </a:p>
                  </a:txBody>
                  <a:tcPr/>
                </a:tc>
                <a:tc>
                  <a:txBody>
                    <a:bodyPr/>
                    <a:lstStyle/>
                    <a:p>
                      <a:pPr algn="ctr"/>
                      <a:r>
                        <a:rPr lang="en-US"/>
                        <a:t>N/A</a:t>
                      </a:r>
                      <a:endParaRPr lang="en-US" dirty="0"/>
                    </a:p>
                  </a:txBody>
                  <a:tcPr/>
                </a:tc>
                <a:tc>
                  <a:txBody>
                    <a:bodyPr/>
                    <a:lstStyle/>
                    <a:p>
                      <a:pPr algn="ctr"/>
                      <a:r>
                        <a:rPr lang="en-US"/>
                        <a:t>SQL Map</a:t>
                      </a:r>
                      <a:endParaRPr lang="en-US" dirty="0"/>
                    </a:p>
                  </a:txBody>
                  <a:tcPr/>
                </a:tc>
                <a:tc>
                  <a:txBody>
                    <a:bodyPr/>
                    <a:lstStyle/>
                    <a:p>
                      <a:pPr algn="ctr"/>
                      <a:r>
                        <a:rPr lang="en-US" dirty="0"/>
                        <a:t>-</a:t>
                      </a:r>
                    </a:p>
                  </a:txBody>
                  <a:tcPr/>
                </a:tc>
                <a:extLst>
                  <a:ext uri="{0D108BD9-81ED-4DB2-BD59-A6C34878D82A}">
                    <a16:rowId xmlns:a16="http://schemas.microsoft.com/office/drawing/2014/main" val="10001"/>
                  </a:ext>
                </a:extLst>
              </a:tr>
              <a:tr h="416806">
                <a:tc>
                  <a:txBody>
                    <a:bodyPr/>
                    <a:lstStyle/>
                    <a:p>
                      <a:pPr algn="ctr"/>
                      <a:r>
                        <a:rPr lang="en-US" dirty="0"/>
                        <a:t>11</a:t>
                      </a:r>
                    </a:p>
                  </a:txBody>
                  <a:tcPr/>
                </a:tc>
                <a:tc>
                  <a:txBody>
                    <a:bodyPr/>
                    <a:lstStyle/>
                    <a:p>
                      <a:pPr algn="ctr"/>
                      <a:r>
                        <a:rPr lang="en-US" dirty="0"/>
                        <a:t>Low</a:t>
                      </a:r>
                    </a:p>
                  </a:txBody>
                  <a:tcPr/>
                </a:tc>
                <a:tc>
                  <a:txBody>
                    <a:bodyPr/>
                    <a:lstStyle/>
                    <a:p>
                      <a:pPr algn="ctr"/>
                      <a:r>
                        <a:rPr lang="en-US"/>
                        <a:t>XSS Stored/ Permanent</a:t>
                      </a:r>
                      <a:endParaRPr lang="en-US" dirty="0"/>
                    </a:p>
                  </a:txBody>
                  <a:tcPr/>
                </a:tc>
                <a:tc>
                  <a:txBody>
                    <a:bodyPr/>
                    <a:lstStyle/>
                    <a:p>
                      <a:pPr algn="ctr"/>
                      <a:r>
                        <a:rPr lang="en-US" dirty="0"/>
                        <a:t>1</a:t>
                      </a:r>
                    </a:p>
                  </a:txBody>
                  <a:tcPr/>
                </a:tc>
                <a:extLst>
                  <a:ext uri="{0D108BD9-81ED-4DB2-BD59-A6C34878D82A}">
                    <a16:rowId xmlns:a16="http://schemas.microsoft.com/office/drawing/2014/main" val="10002"/>
                  </a:ext>
                </a:extLst>
              </a:tr>
              <a:tr h="416806">
                <a:tc>
                  <a:txBody>
                    <a:bodyPr/>
                    <a:lstStyle/>
                    <a:p>
                      <a:pPr algn="ctr"/>
                      <a:r>
                        <a:rPr lang="en-US" dirty="0"/>
                        <a:t>12</a:t>
                      </a:r>
                    </a:p>
                  </a:txBody>
                  <a:tcPr/>
                </a:tc>
                <a:tc>
                  <a:txBody>
                    <a:bodyPr/>
                    <a:lstStyle/>
                    <a:p>
                      <a:pPr algn="ctr"/>
                      <a:r>
                        <a:rPr lang="en-US"/>
                        <a:t>N/A</a:t>
                      </a:r>
                      <a:endParaRPr lang="en-US" dirty="0"/>
                    </a:p>
                  </a:txBody>
                  <a:tcPr/>
                </a:tc>
                <a:tc>
                  <a:txBody>
                    <a:bodyPr/>
                    <a:lstStyle/>
                    <a:p>
                      <a:pPr algn="ctr"/>
                      <a:r>
                        <a:rPr lang="en-US"/>
                        <a:t>CSRF vulnerabilty</a:t>
                      </a:r>
                      <a:endParaRPr lang="en-US" dirty="0"/>
                    </a:p>
                  </a:txBody>
                  <a:tcPr/>
                </a:tc>
                <a:tc>
                  <a:txBody>
                    <a:bodyPr/>
                    <a:lstStyle/>
                    <a:p>
                      <a:pPr algn="ctr"/>
                      <a:r>
                        <a:rPr lang="en-US" dirty="0"/>
                        <a:t>-</a:t>
                      </a:r>
                    </a:p>
                  </a:txBody>
                  <a:tcPr/>
                </a:tc>
                <a:extLst>
                  <a:ext uri="{0D108BD9-81ED-4DB2-BD59-A6C34878D82A}">
                    <a16:rowId xmlns:a16="http://schemas.microsoft.com/office/drawing/2014/main" val="10003"/>
                  </a:ext>
                </a:extLst>
              </a:tr>
              <a:tr h="416806">
                <a:tc>
                  <a:txBody>
                    <a:bodyPr/>
                    <a:lstStyle/>
                    <a:p>
                      <a:pPr algn="ctr"/>
                      <a:r>
                        <a:rPr lang="en-US" dirty="0"/>
                        <a:t>13</a:t>
                      </a:r>
                    </a:p>
                  </a:txBody>
                  <a:tcPr/>
                </a:tc>
                <a:tc>
                  <a:txBody>
                    <a:bodyPr/>
                    <a:lstStyle/>
                    <a:p>
                      <a:pPr algn="ctr"/>
                      <a:r>
                        <a:rPr lang="en-US" dirty="0"/>
                        <a:t>Moderate</a:t>
                      </a:r>
                    </a:p>
                  </a:txBody>
                  <a:tcPr/>
                </a:tc>
                <a:tc>
                  <a:txBody>
                    <a:bodyPr/>
                    <a:lstStyle/>
                    <a:p>
                      <a:pPr algn="ctr"/>
                      <a:r>
                        <a:rPr lang="en-US"/>
                        <a:t>Insecure Direct Object Reference</a:t>
                      </a:r>
                      <a:endParaRPr lang="en-US" dirty="0"/>
                    </a:p>
                  </a:txBody>
                  <a:tcPr/>
                </a:tc>
                <a:tc>
                  <a:txBody>
                    <a:bodyPr/>
                    <a:lstStyle/>
                    <a:p>
                      <a:pPr algn="ctr"/>
                      <a:r>
                        <a:rPr lang="en-US" dirty="0"/>
                        <a:t>3</a:t>
                      </a:r>
                    </a:p>
                  </a:txBody>
                  <a:tcPr/>
                </a:tc>
                <a:extLst>
                  <a:ext uri="{0D108BD9-81ED-4DB2-BD59-A6C34878D82A}">
                    <a16:rowId xmlns:a16="http://schemas.microsoft.com/office/drawing/2014/main" val="10004"/>
                  </a:ext>
                </a:extLst>
              </a:tr>
              <a:tr h="416806">
                <a:tc>
                  <a:txBody>
                    <a:bodyPr/>
                    <a:lstStyle/>
                    <a:p>
                      <a:pPr algn="ctr"/>
                      <a:r>
                        <a:rPr lang="en-US" dirty="0"/>
                        <a:t>14</a:t>
                      </a:r>
                    </a:p>
                  </a:txBody>
                  <a:tcPr/>
                </a:tc>
                <a:tc>
                  <a:txBody>
                    <a:bodyPr/>
                    <a:lstStyle/>
                    <a:p>
                      <a:pPr algn="ctr"/>
                      <a:r>
                        <a:rPr lang="en-US" dirty="0"/>
                        <a:t>Moderate</a:t>
                      </a:r>
                    </a:p>
                  </a:txBody>
                  <a:tcPr/>
                </a:tc>
                <a:tc>
                  <a:txBody>
                    <a:bodyPr/>
                    <a:lstStyle/>
                    <a:p>
                      <a:pPr algn="ctr"/>
                      <a:r>
                        <a:rPr lang="en-US" dirty="0"/>
                        <a:t>PII Leakage</a:t>
                      </a:r>
                    </a:p>
                  </a:txBody>
                  <a:tcPr/>
                </a:tc>
                <a:tc>
                  <a:txBody>
                    <a:bodyPr/>
                    <a:lstStyle/>
                    <a:p>
                      <a:pPr algn="ctr"/>
                      <a:r>
                        <a:rPr lang="en-US"/>
                        <a:t>1</a:t>
                      </a:r>
                      <a:endParaRPr lang="en-US" dirty="0"/>
                    </a:p>
                  </a:txBody>
                  <a:tcPr/>
                </a:tc>
                <a:extLst>
                  <a:ext uri="{0D108BD9-81ED-4DB2-BD59-A6C34878D82A}">
                    <a16:rowId xmlns:a16="http://schemas.microsoft.com/office/drawing/2014/main" val="10005"/>
                  </a:ext>
                </a:extLst>
              </a:tr>
              <a:tr h="416806">
                <a:tc>
                  <a:txBody>
                    <a:bodyPr/>
                    <a:lstStyle/>
                    <a:p>
                      <a:pPr algn="ctr"/>
                      <a:r>
                        <a:rPr lang="en-US" dirty="0"/>
                        <a:t>15</a:t>
                      </a:r>
                    </a:p>
                  </a:txBody>
                  <a:tcPr/>
                </a:tc>
                <a:tc>
                  <a:txBody>
                    <a:bodyPr/>
                    <a:lstStyle/>
                    <a:p>
                      <a:pPr algn="ctr"/>
                      <a:r>
                        <a:rPr lang="en-US" dirty="0"/>
                        <a:t>Severe</a:t>
                      </a:r>
                    </a:p>
                  </a:txBody>
                  <a:tcPr/>
                </a:tc>
                <a:tc>
                  <a:txBody>
                    <a:bodyPr/>
                    <a:lstStyle/>
                    <a:p>
                      <a:pPr algn="ctr"/>
                      <a:r>
                        <a:rPr lang="en-US" dirty="0"/>
                        <a:t>Open Redirection</a:t>
                      </a:r>
                    </a:p>
                  </a:txBody>
                  <a:tcPr/>
                </a:tc>
                <a:tc>
                  <a:txBody>
                    <a:bodyPr/>
                    <a:lstStyle/>
                    <a:p>
                      <a:pPr algn="ctr"/>
                      <a:r>
                        <a:rPr lang="en-US" dirty="0"/>
                        <a:t>1</a:t>
                      </a:r>
                    </a:p>
                  </a:txBody>
                  <a:tcPr/>
                </a:tc>
                <a:extLst>
                  <a:ext uri="{0D108BD9-81ED-4DB2-BD59-A6C34878D82A}">
                    <a16:rowId xmlns:a16="http://schemas.microsoft.com/office/drawing/2014/main" val="10006"/>
                  </a:ext>
                </a:extLst>
              </a:tr>
              <a:tr h="416806">
                <a:tc>
                  <a:txBody>
                    <a:bodyPr/>
                    <a:lstStyle/>
                    <a:p>
                      <a:pPr algn="ctr"/>
                      <a:r>
                        <a:rPr lang="en-US" dirty="0"/>
                        <a:t>16</a:t>
                      </a:r>
                    </a:p>
                  </a:txBody>
                  <a:tcPr/>
                </a:tc>
                <a:tc>
                  <a:txBody>
                    <a:bodyPr/>
                    <a:lstStyle/>
                    <a:p>
                      <a:pPr algn="ctr"/>
                      <a:r>
                        <a:rPr lang="en-US" dirty="0"/>
                        <a:t>Severe</a:t>
                      </a:r>
                    </a:p>
                  </a:txBody>
                  <a:tcPr/>
                </a:tc>
                <a:tc>
                  <a:txBody>
                    <a:bodyPr/>
                    <a:lstStyle/>
                    <a:p>
                      <a:pPr algn="ctr"/>
                      <a:r>
                        <a:rPr lang="en-US"/>
                        <a:t>Social Engineering (Phishing Attack)</a:t>
                      </a:r>
                      <a:endParaRPr lang="en-US" dirty="0"/>
                    </a:p>
                  </a:txBody>
                  <a:tcPr/>
                </a:tc>
                <a:tc>
                  <a:txBody>
                    <a:bodyPr/>
                    <a:lstStyle/>
                    <a:p>
                      <a:pPr algn="ctr"/>
                      <a:r>
                        <a:rPr lang="en-US" dirty="0"/>
                        <a:t>1</a:t>
                      </a:r>
                    </a:p>
                  </a:txBody>
                  <a:tcPr/>
                </a:tc>
                <a:extLst>
                  <a:ext uri="{0D108BD9-81ED-4DB2-BD59-A6C34878D82A}">
                    <a16:rowId xmlns:a16="http://schemas.microsoft.com/office/drawing/2014/main" val="10007"/>
                  </a:ext>
                </a:extLst>
              </a:tr>
              <a:tr h="416806">
                <a:tc>
                  <a:txBody>
                    <a:bodyPr/>
                    <a:lstStyle/>
                    <a:p>
                      <a:pPr algn="ctr"/>
                      <a:r>
                        <a:rPr lang="en-US"/>
                        <a:t>17</a:t>
                      </a:r>
                      <a:endParaRPr lang="en-US" dirty="0"/>
                    </a:p>
                  </a:txBody>
                  <a:tcPr/>
                </a:tc>
                <a:tc>
                  <a:txBody>
                    <a:bodyPr/>
                    <a:lstStyle/>
                    <a:p>
                      <a:pPr algn="ctr"/>
                      <a:r>
                        <a:rPr lang="en-US" dirty="0"/>
                        <a:t>Severe</a:t>
                      </a:r>
                    </a:p>
                  </a:txBody>
                  <a:tcPr/>
                </a:tc>
                <a:tc>
                  <a:txBody>
                    <a:bodyPr/>
                    <a:lstStyle/>
                    <a:p>
                      <a:pPr algn="ctr"/>
                      <a:r>
                        <a:rPr lang="en-US" dirty="0"/>
                        <a:t>Force Browsing</a:t>
                      </a:r>
                    </a:p>
                  </a:txBody>
                  <a:tcPr/>
                </a:tc>
                <a:tc>
                  <a:txBody>
                    <a:bodyPr/>
                    <a:lstStyle/>
                    <a:p>
                      <a:pPr algn="ctr"/>
                      <a:r>
                        <a:rPr lang="en-US" dirty="0"/>
                        <a:t>2</a:t>
                      </a:r>
                    </a:p>
                  </a:txBody>
                  <a:tcPr/>
                </a:tc>
                <a:extLst>
                  <a:ext uri="{0D108BD9-81ED-4DB2-BD59-A6C34878D82A}">
                    <a16:rowId xmlns:a16="http://schemas.microsoft.com/office/drawing/2014/main" val="10008"/>
                  </a:ext>
                </a:extLst>
              </a:tr>
            </a:tbl>
          </a:graphicData>
        </a:graphic>
      </p:graphicFrame>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9875838" cy="538163"/>
          </a:xfrm>
        </p:spPr>
        <p:txBody>
          <a:bodyPr rtlCol="0">
            <a:normAutofit fontScale="90000"/>
          </a:bodyPr>
          <a:lstStyle/>
          <a:p>
            <a:pPr fontAlgn="auto">
              <a:spcAft>
                <a:spcPts val="0"/>
              </a:spcAft>
              <a:defRPr/>
            </a:pPr>
            <a:r>
              <a:rPr lang="en-US" dirty="0"/>
              <a:t>Business Impact – Very High</a:t>
            </a:r>
          </a:p>
        </p:txBody>
      </p:sp>
      <p:sp>
        <p:nvSpPr>
          <p:cNvPr id="74755" name="Rectangle 2"/>
          <p:cNvSpPr>
            <a:spLocks noGrp="1" noChangeArrowheads="1"/>
          </p:cNvSpPr>
          <p:nvPr>
            <p:ph idx="1"/>
          </p:nvPr>
        </p:nvSpPr>
        <p:spPr>
          <a:xfrm>
            <a:off x="800100" y="1811338"/>
            <a:ext cx="10561638" cy="2462212"/>
          </a:xfrm>
        </p:spPr>
        <p:txBody>
          <a:bodyPr wrap="none" anchor="ctr">
            <a:spAutoFit/>
          </a:bodyPr>
          <a:lstStyle/>
          <a:p>
            <a:pPr marL="0" indent="0" eaLnBrk="0" hangingPunct="0">
              <a:lnSpc>
                <a:spcPct val="100000"/>
              </a:lnSpc>
              <a:spcBef>
                <a:spcPct val="0"/>
              </a:spcBef>
              <a:buClrTx/>
              <a:buSzTx/>
              <a:buFontTx/>
              <a:buChar char="•"/>
            </a:pPr>
            <a:r>
              <a:rPr lang="en-US" altLang="en-US"/>
              <a:t>Attackers can access </a:t>
            </a:r>
            <a:r>
              <a:rPr lang="en-US" altLang="en-US" b="1"/>
              <a:t>other users’ data</a:t>
            </a:r>
            <a:r>
              <a:rPr lang="en-US" altLang="en-US"/>
              <a:t> (e.g., profiles, orders) by modifying ID parameters.</a:t>
            </a:r>
          </a:p>
          <a:p>
            <a:pPr marL="0" indent="0" eaLnBrk="0" hangingPunct="0">
              <a:lnSpc>
                <a:spcPct val="100000"/>
              </a:lnSpc>
              <a:spcBef>
                <a:spcPct val="0"/>
              </a:spcBef>
              <a:buClrTx/>
              <a:buSzTx/>
              <a:buFontTx/>
              <a:buChar char="•"/>
            </a:pPr>
            <a:endParaRPr lang="en-US" altLang="en-US"/>
          </a:p>
          <a:p>
            <a:pPr marL="0" indent="0" eaLnBrk="0" hangingPunct="0">
              <a:lnSpc>
                <a:spcPct val="100000"/>
              </a:lnSpc>
              <a:spcBef>
                <a:spcPct val="0"/>
              </a:spcBef>
              <a:buClrTx/>
              <a:buSzTx/>
              <a:buFontTx/>
              <a:buChar char="•"/>
            </a:pPr>
            <a:r>
              <a:rPr lang="en-US" altLang="en-US"/>
              <a:t>Leads to </a:t>
            </a:r>
            <a:r>
              <a:rPr lang="en-US" altLang="en-US" b="1"/>
              <a:t>unauthorized data exposure</a:t>
            </a:r>
            <a:r>
              <a:rPr lang="en-US" altLang="en-US"/>
              <a:t>, violating user privacy and compliance laws.</a:t>
            </a:r>
          </a:p>
          <a:p>
            <a:pPr marL="0" indent="0" eaLnBrk="0" hangingPunct="0">
              <a:lnSpc>
                <a:spcPct val="100000"/>
              </a:lnSpc>
              <a:spcBef>
                <a:spcPct val="0"/>
              </a:spcBef>
              <a:buClrTx/>
              <a:buSzTx/>
              <a:buFontTx/>
              <a:buChar char="•"/>
            </a:pPr>
            <a:endParaRPr lang="en-US" altLang="en-US"/>
          </a:p>
          <a:p>
            <a:pPr marL="0" indent="0" eaLnBrk="0" hangingPunct="0">
              <a:lnSpc>
                <a:spcPct val="100000"/>
              </a:lnSpc>
              <a:spcBef>
                <a:spcPct val="0"/>
              </a:spcBef>
              <a:buClrTx/>
              <a:buSzTx/>
              <a:buFontTx/>
              <a:buChar char="•"/>
            </a:pPr>
            <a:r>
              <a:rPr lang="en-US" altLang="en-US"/>
              <a:t>Can result in </a:t>
            </a:r>
            <a:r>
              <a:rPr lang="en-US" altLang="en-US" b="1"/>
              <a:t>account takeover</a:t>
            </a:r>
            <a:r>
              <a:rPr lang="en-US" altLang="en-US"/>
              <a:t> or manipulation of other users' actions.</a:t>
            </a:r>
          </a:p>
          <a:p>
            <a:pPr marL="0" indent="0" eaLnBrk="0" hangingPunct="0">
              <a:lnSpc>
                <a:spcPct val="100000"/>
              </a:lnSpc>
              <a:spcBef>
                <a:spcPct val="0"/>
              </a:spcBef>
              <a:buClrTx/>
              <a:buSzTx/>
              <a:buFontTx/>
              <a:buChar char="•"/>
            </a:pPr>
            <a:endParaRPr lang="en-US" altLang="en-US"/>
          </a:p>
          <a:p>
            <a:pPr marL="0" indent="0" eaLnBrk="0" hangingPunct="0">
              <a:lnSpc>
                <a:spcPct val="100000"/>
              </a:lnSpc>
              <a:spcBef>
                <a:spcPct val="0"/>
              </a:spcBef>
              <a:buClrTx/>
              <a:buSzTx/>
              <a:buFontTx/>
              <a:buChar char="•"/>
            </a:pPr>
            <a:r>
              <a:rPr lang="en-US" altLang="en-US"/>
              <a:t>Damages trust and may cause </a:t>
            </a:r>
            <a:r>
              <a:rPr lang="en-US" altLang="en-US" b="1"/>
              <a:t>legal consequences</a:t>
            </a:r>
            <a:r>
              <a:rPr lang="en-US" altLang="en-US"/>
              <a:t> if personal or financial data is involved.</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Title 1"/>
          <p:cNvSpPr>
            <a:spLocks noGrp="1"/>
          </p:cNvSpPr>
          <p:nvPr>
            <p:ph type="title"/>
          </p:nvPr>
        </p:nvSpPr>
        <p:spPr>
          <a:xfrm>
            <a:off x="1143000" y="609600"/>
            <a:ext cx="9875838" cy="744538"/>
          </a:xfrm>
        </p:spPr>
        <p:txBody>
          <a:bodyPr/>
          <a:lstStyle/>
          <a:p>
            <a:r>
              <a:rPr lang="en-US"/>
              <a:t>Recommendation</a:t>
            </a:r>
          </a:p>
        </p:txBody>
      </p:sp>
      <p:sp>
        <p:nvSpPr>
          <p:cNvPr id="3" name="Content Placeholder 2"/>
          <p:cNvSpPr>
            <a:spLocks noGrp="1"/>
          </p:cNvSpPr>
          <p:nvPr>
            <p:ph idx="1"/>
          </p:nvPr>
        </p:nvSpPr>
        <p:spPr>
          <a:xfrm>
            <a:off x="1143000" y="1851025"/>
            <a:ext cx="9872663" cy="4038600"/>
          </a:xfrm>
        </p:spPr>
        <p:txBody>
          <a:bodyPr rtlCol="0">
            <a:normAutofit/>
          </a:bodyPr>
          <a:lstStyle/>
          <a:p>
            <a:pPr indent="-182880" fontAlgn="auto">
              <a:spcAft>
                <a:spcPts val="0"/>
              </a:spcAft>
              <a:defRPr/>
            </a:pPr>
            <a:r>
              <a:rPr lang="en-US" sz="1800"/>
              <a:t>Implement strict access control checks on the server side.</a:t>
            </a:r>
          </a:p>
          <a:p>
            <a:pPr indent="-182880" fontAlgn="auto">
              <a:spcAft>
                <a:spcPts val="0"/>
              </a:spcAft>
              <a:defRPr/>
            </a:pPr>
            <a:r>
              <a:rPr lang="en-US" sz="1800"/>
              <a:t>Do not rely on client-side logic for authorization.</a:t>
            </a:r>
          </a:p>
          <a:p>
            <a:pPr indent="-182880" fontAlgn="auto">
              <a:spcAft>
                <a:spcPts val="0"/>
              </a:spcAft>
              <a:defRPr/>
            </a:pPr>
            <a:r>
              <a:rPr lang="en-US" sz="1800"/>
              <a:t>Use indirect references (e.g., hashed or tokenized IDs) instead of raw numeric identifiers.</a:t>
            </a:r>
          </a:p>
          <a:p>
            <a:pPr indent="-182880" fontAlgn="auto">
              <a:spcAft>
                <a:spcPts val="0"/>
              </a:spcAft>
              <a:defRPr/>
            </a:pPr>
            <a:r>
              <a:rPr lang="en-US" sz="1800"/>
              <a:t>Log and alert on unexpected resource access patterns.</a:t>
            </a:r>
          </a:p>
          <a:p>
            <a:pPr marL="45720" indent="0" fontAlgn="auto">
              <a:spcAft>
                <a:spcPts val="0"/>
              </a:spcAft>
              <a:buFont typeface="Corbel" pitchFamily="34" charset="0"/>
              <a:buNone/>
              <a:defRPr/>
            </a:pPr>
            <a:endParaRPr lang="en-US" dirty="0"/>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9875838" cy="690563"/>
          </a:xfrm>
        </p:spPr>
        <p:txBody>
          <a:bodyPr rtlCol="0">
            <a:normAutofit fontScale="90000"/>
          </a:bodyPr>
          <a:lstStyle/>
          <a:p>
            <a:pPr fontAlgn="auto">
              <a:spcAft>
                <a:spcPts val="0"/>
              </a:spcAft>
              <a:defRPr/>
            </a:pPr>
            <a:r>
              <a:rPr lang="en-US" dirty="0"/>
              <a:t>14. Personal Identifiable Information Leakage</a:t>
            </a:r>
          </a:p>
        </p:txBody>
      </p:sp>
      <p:graphicFrame>
        <p:nvGraphicFramePr>
          <p:cNvPr id="4" name="Table 8"/>
          <p:cNvGraphicFramePr>
            <a:graphicFrameLocks/>
          </p:cNvGraphicFramePr>
          <p:nvPr/>
        </p:nvGraphicFramePr>
        <p:xfrm>
          <a:off x="1139825" y="1714500"/>
          <a:ext cx="9872663" cy="371475"/>
        </p:xfrm>
        <a:graphic>
          <a:graphicData uri="http://schemas.openxmlformats.org/drawingml/2006/table">
            <a:tbl>
              <a:tblPr firstRow="1" bandRow="1">
                <a:tableStyleId>{00A15C55-8517-42AA-B614-E9B94910E393}</a:tableStyleId>
              </a:tblPr>
              <a:tblGrid>
                <a:gridCol w="9872663">
                  <a:extLst>
                    <a:ext uri="{9D8B030D-6E8A-4147-A177-3AD203B41FA5}">
                      <a16:colId xmlns:a16="http://schemas.microsoft.com/office/drawing/2014/main" val="20000"/>
                    </a:ext>
                  </a:extLst>
                </a:gridCol>
              </a:tblGrid>
              <a:tr h="37084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graphicFrame>
        <p:nvGraphicFramePr>
          <p:cNvPr id="5" name="Table 9"/>
          <p:cNvGraphicFramePr>
            <a:graphicFrameLocks noGrp="1"/>
          </p:cNvGraphicFramePr>
          <p:nvPr/>
        </p:nvGraphicFramePr>
        <p:xfrm>
          <a:off x="1139825" y="2085975"/>
          <a:ext cx="9872663" cy="3022600"/>
        </p:xfrm>
        <a:graphic>
          <a:graphicData uri="http://schemas.openxmlformats.org/drawingml/2006/table">
            <a:tbl>
              <a:tblPr firstRow="1" bandRow="1">
                <a:tableStyleId>{5C22544A-7EE6-4342-B048-85BDC9FD1C3A}</a:tableStyleId>
              </a:tblPr>
              <a:tblGrid>
                <a:gridCol w="2003613">
                  <a:extLst>
                    <a:ext uri="{9D8B030D-6E8A-4147-A177-3AD203B41FA5}">
                      <a16:colId xmlns:a16="http://schemas.microsoft.com/office/drawing/2014/main" val="20000"/>
                    </a:ext>
                  </a:extLst>
                </a:gridCol>
                <a:gridCol w="7869051">
                  <a:extLst>
                    <a:ext uri="{9D8B030D-6E8A-4147-A177-3AD203B41FA5}">
                      <a16:colId xmlns:a16="http://schemas.microsoft.com/office/drawing/2014/main" val="20001"/>
                    </a:ext>
                  </a:extLst>
                </a:gridCol>
              </a:tblGrid>
              <a:tr h="3022302">
                <a:tc>
                  <a:txBody>
                    <a:bodyPr/>
                    <a:lstStyle/>
                    <a:p>
                      <a:pPr algn="ctr"/>
                      <a:endParaRPr lang="en-US" dirty="0"/>
                    </a:p>
                    <a:p>
                      <a:pPr algn="ctr"/>
                      <a:endParaRPr lang="en-US" dirty="0"/>
                    </a:p>
                    <a:p>
                      <a:pPr algn="ctr"/>
                      <a:endParaRPr lang="en-US" dirty="0"/>
                    </a:p>
                    <a:p>
                      <a:pPr algn="ctr"/>
                      <a:endParaRPr lang="en-US" dirty="0"/>
                    </a:p>
                    <a:p>
                      <a:pPr algn="ctr"/>
                      <a:r>
                        <a:rPr lang="en-US" dirty="0">
                          <a:solidFill>
                            <a:schemeClr val="tx1"/>
                          </a:solidFill>
                        </a:rPr>
                        <a:t>PII Leakage</a:t>
                      </a:r>
                    </a:p>
                    <a:p>
                      <a:pPr algn="ctr"/>
                      <a:r>
                        <a:rPr lang="en-US" dirty="0">
                          <a:solidFill>
                            <a:schemeClr val="tx1"/>
                          </a:solidFill>
                        </a:rPr>
                        <a:t>(Moderate)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dirty="0">
                          <a:solidFill>
                            <a:schemeClr val="dk1"/>
                          </a:solidFill>
                          <a:latin typeface="Calibri"/>
                          <a:ea typeface="Calibri"/>
                          <a:cs typeface="Calibri"/>
                          <a:sym typeface="Calibri"/>
                        </a:rPr>
                        <a:t>Below given URL is vulnerable to personal identifiable information leakage.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dirty="0">
                        <a:solidFill>
                          <a:schemeClr val="dk1"/>
                        </a:solidFill>
                        <a:latin typeface="Calibri"/>
                        <a:ea typeface="Calibri"/>
                        <a:cs typeface="Calibri"/>
                        <a:sym typeface="Calibri"/>
                      </a:endParaRPr>
                    </a:p>
                    <a:p>
                      <a:pPr marL="0" marR="0" lvl="0" indent="0" algn="l" rtl="0">
                        <a:spcBef>
                          <a:spcPts val="0"/>
                        </a:spcBef>
                        <a:spcAft>
                          <a:spcPts val="0"/>
                        </a:spcAft>
                        <a:buNone/>
                      </a:pPr>
                      <a:endParaRPr lang="en-US" sz="1800" b="1"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b="1" dirty="0">
                          <a:solidFill>
                            <a:schemeClr val="dk1"/>
                          </a:solidFill>
                          <a:latin typeface="Calibri"/>
                          <a:ea typeface="Calibri"/>
                          <a:cs typeface="Calibri"/>
                          <a:sym typeface="Calibri"/>
                        </a:rPr>
                        <a:t>Affected URL :</a:t>
                      </a:r>
                      <a:endParaRPr lang="en-US" sz="1800" b="0" i="0" u="none" strike="noStrike" dirty="0">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1300"/>
                        <a:buFont typeface="Arial"/>
                        <a:buChar char="•"/>
                      </a:pPr>
                      <a:r>
                        <a:rPr lang="en-US" sz="1800" b="0" i="0" u="none" strike="noStrike">
                          <a:solidFill>
                            <a:schemeClr val="dk1"/>
                          </a:solidFill>
                          <a:latin typeface="+mn-lt"/>
                          <a:ea typeface="Calibri"/>
                          <a:cs typeface="Calibri"/>
                          <a:sym typeface="Calibri"/>
                        </a:rPr>
                        <a:t>http://65.2.176.204/products/details.php?p_id=2</a:t>
                      </a:r>
                    </a:p>
                    <a:p>
                      <a:pPr marL="285750" marR="0" lvl="0" indent="-285750" algn="l" rtl="0">
                        <a:spcBef>
                          <a:spcPts val="0"/>
                        </a:spcBef>
                        <a:spcAft>
                          <a:spcPts val="0"/>
                        </a:spcAft>
                        <a:buClr>
                          <a:schemeClr val="dk1"/>
                        </a:buClr>
                        <a:buSzPts val="1300"/>
                        <a:buFont typeface="Arial"/>
                        <a:buChar char="•"/>
                      </a:pPr>
                      <a:r>
                        <a:rPr lang="en-US" sz="1800" b="0" i="0" u="none" strike="noStrike">
                          <a:solidFill>
                            <a:schemeClr val="dk1"/>
                          </a:solidFill>
                          <a:latin typeface="+mn-lt"/>
                          <a:ea typeface="Calibri"/>
                          <a:cs typeface="Calibri"/>
                          <a:sym typeface="Calibri"/>
                        </a:rPr>
                        <a:t>Seller Information</a:t>
                      </a:r>
                      <a:endParaRPr lang="en-US" sz="1800" b="1">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300"/>
                        <a:buFont typeface="Arial"/>
                        <a:buNone/>
                      </a:pPr>
                      <a:endParaRPr lang="en-US" sz="1800" b="1" dirty="0">
                        <a:solidFill>
                          <a:schemeClr val="dk1"/>
                        </a:solidFill>
                        <a:latin typeface="Calibri"/>
                        <a:ea typeface="Calibri"/>
                        <a:cs typeface="Calibri"/>
                        <a:sym typeface="Calibri"/>
                      </a:endParaRPr>
                    </a:p>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9875838" cy="546100"/>
          </a:xfrm>
        </p:spPr>
        <p:txBody>
          <a:bodyPr rtlCol="0">
            <a:normAutofit fontScale="90000"/>
          </a:bodyPr>
          <a:lstStyle/>
          <a:p>
            <a:pPr fontAlgn="auto">
              <a:spcAft>
                <a:spcPts val="0"/>
              </a:spcAft>
              <a:defRPr/>
            </a:pPr>
            <a:r>
              <a:rPr lang="en-US" dirty="0"/>
              <a:t>Observation</a:t>
            </a:r>
          </a:p>
        </p:txBody>
      </p:sp>
      <p:sp>
        <p:nvSpPr>
          <p:cNvPr id="3" name="Content Placeholder 2"/>
          <p:cNvSpPr>
            <a:spLocks noGrp="1"/>
          </p:cNvSpPr>
          <p:nvPr>
            <p:ph idx="1"/>
          </p:nvPr>
        </p:nvSpPr>
        <p:spPr>
          <a:xfrm>
            <a:off x="1139825" y="1273175"/>
            <a:ext cx="9872663" cy="4038600"/>
          </a:xfrm>
        </p:spPr>
        <p:txBody>
          <a:bodyPr rtlCol="0">
            <a:normAutofit/>
          </a:bodyPr>
          <a:lstStyle/>
          <a:p>
            <a:pPr indent="-182880" fontAlgn="auto">
              <a:spcAft>
                <a:spcPts val="0"/>
              </a:spcAft>
              <a:defRPr/>
            </a:pPr>
            <a:r>
              <a:rPr lang="en-US" dirty="0"/>
              <a:t>On the main shopping page, visit any product- there you will find Seller Info.</a:t>
            </a:r>
          </a:p>
          <a:p>
            <a:pPr marL="45720" indent="0" fontAlgn="auto">
              <a:spcAft>
                <a:spcPts val="0"/>
              </a:spcAft>
              <a:buFont typeface="Corbel" pitchFamily="34" charset="0"/>
              <a:buNone/>
              <a:defRPr/>
            </a:pPr>
            <a:endParaRPr lang="en-US" dirty="0"/>
          </a:p>
        </p:txBody>
      </p:sp>
      <p:pic>
        <p:nvPicPr>
          <p:cNvPr id="5" name="Picture 4"/>
          <p:cNvPicPr>
            <a:picLocks noChangeAspect="1"/>
          </p:cNvPicPr>
          <p:nvPr/>
        </p:nvPicPr>
        <p:blipFill>
          <a:blip r:embed="rId2" cstate="print"/>
          <a:stretch>
            <a:fillRect/>
          </a:stretch>
        </p:blipFill>
        <p:spPr>
          <a:xfrm>
            <a:off x="4454525" y="2182813"/>
            <a:ext cx="3244850" cy="3519487"/>
          </a:xfrm>
          <a:prstGeom prst="rect">
            <a:avLst/>
          </a:prstGeom>
          <a:ln>
            <a:noFill/>
          </a:ln>
          <a:effectLst>
            <a:outerShdw blurRad="190500" algn="tl" rotWithShape="0">
              <a:srgbClr val="000000">
                <a:alpha val="70000"/>
              </a:srgbClr>
            </a:outerShdw>
          </a:effectLst>
        </p:spPr>
      </p:pic>
      <p:pic>
        <p:nvPicPr>
          <p:cNvPr id="8" name="Picture 7"/>
          <p:cNvPicPr>
            <a:picLocks noChangeAspect="1"/>
          </p:cNvPicPr>
          <p:nvPr/>
        </p:nvPicPr>
        <p:blipFill>
          <a:blip r:embed="rId3" cstate="print"/>
          <a:stretch>
            <a:fillRect/>
          </a:stretch>
        </p:blipFill>
        <p:spPr>
          <a:xfrm>
            <a:off x="969963" y="1833563"/>
            <a:ext cx="10252075" cy="4591050"/>
          </a:xfrm>
          <a:prstGeom prst="rect">
            <a:avLst/>
          </a:prstGeom>
          <a:ln>
            <a:solidFill>
              <a:schemeClr val="tx1"/>
            </a:solidFill>
          </a:ln>
          <a:effectLst>
            <a:outerShdw blurRad="50800" dist="38100" dir="2700000" algn="tl" rotWithShape="0">
              <a:prstClr val="black">
                <a:alpha val="40000"/>
              </a:prstClr>
            </a:outerShdw>
          </a:effectLst>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9875838" cy="654050"/>
          </a:xfrm>
        </p:spPr>
        <p:txBody>
          <a:bodyPr rtlCol="0">
            <a:normAutofit fontScale="90000"/>
          </a:bodyPr>
          <a:lstStyle/>
          <a:p>
            <a:pPr fontAlgn="auto">
              <a:spcAft>
                <a:spcPts val="0"/>
              </a:spcAft>
              <a:defRPr/>
            </a:pPr>
            <a:r>
              <a:rPr lang="en-US" dirty="0"/>
              <a:t>Proof of Concept (PoC)</a:t>
            </a:r>
          </a:p>
        </p:txBody>
      </p:sp>
      <p:sp>
        <p:nvSpPr>
          <p:cNvPr id="3" name="Content Placeholder 2"/>
          <p:cNvSpPr>
            <a:spLocks noGrp="1"/>
          </p:cNvSpPr>
          <p:nvPr>
            <p:ph idx="1"/>
          </p:nvPr>
        </p:nvSpPr>
        <p:spPr>
          <a:xfrm>
            <a:off x="1146175" y="1484313"/>
            <a:ext cx="9872663" cy="4038600"/>
          </a:xfrm>
        </p:spPr>
        <p:txBody>
          <a:bodyPr rtlCol="0">
            <a:normAutofit/>
          </a:bodyPr>
          <a:lstStyle/>
          <a:p>
            <a:pPr indent="-182880" fontAlgn="auto">
              <a:spcAft>
                <a:spcPts val="0"/>
              </a:spcAft>
              <a:defRPr/>
            </a:pPr>
            <a:r>
              <a:rPr lang="en-US" dirty="0"/>
              <a:t>On clicking on seller info you will find name, rating, city, PAN number and email.</a:t>
            </a:r>
          </a:p>
          <a:p>
            <a:pPr marL="45720" indent="0" fontAlgn="auto">
              <a:spcAft>
                <a:spcPts val="0"/>
              </a:spcAft>
              <a:buFont typeface="Corbel" pitchFamily="34" charset="0"/>
              <a:buNone/>
              <a:defRPr/>
            </a:pPr>
            <a:endParaRPr lang="en-US" dirty="0"/>
          </a:p>
        </p:txBody>
      </p:sp>
      <p:pic>
        <p:nvPicPr>
          <p:cNvPr id="6" name="Picture 5"/>
          <p:cNvPicPr>
            <a:picLocks noChangeAspect="1"/>
          </p:cNvPicPr>
          <p:nvPr/>
        </p:nvPicPr>
        <p:blipFill>
          <a:blip r:embed="rId2" cstate="print"/>
          <a:srcRect b="17037"/>
          <a:stretch>
            <a:fillRect/>
          </a:stretch>
        </p:blipFill>
        <p:spPr>
          <a:xfrm>
            <a:off x="700088" y="2209800"/>
            <a:ext cx="10791825" cy="4038600"/>
          </a:xfrm>
          <a:prstGeom prst="rect">
            <a:avLst/>
          </a:prstGeom>
          <a:ln>
            <a:solidFill>
              <a:schemeClr val="tx1"/>
            </a:solidFill>
          </a:ln>
          <a:effectLst>
            <a:outerShdw blurRad="50800" dist="38100" dir="2700000" algn="tl" rotWithShape="0">
              <a:prstClr val="black">
                <a:alpha val="40000"/>
              </a:prstClr>
            </a:outerShdw>
          </a:effectLst>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9875838" cy="582613"/>
          </a:xfrm>
        </p:spPr>
        <p:txBody>
          <a:bodyPr rtlCol="0">
            <a:normAutofit fontScale="90000"/>
          </a:bodyPr>
          <a:lstStyle/>
          <a:p>
            <a:pPr fontAlgn="auto">
              <a:spcAft>
                <a:spcPts val="0"/>
              </a:spcAft>
              <a:defRPr/>
            </a:pPr>
            <a:r>
              <a:rPr lang="en-US" dirty="0"/>
              <a:t>Business Impact - High</a:t>
            </a:r>
          </a:p>
        </p:txBody>
      </p:sp>
      <p:sp>
        <p:nvSpPr>
          <p:cNvPr id="3" name="Content Placeholder 2"/>
          <p:cNvSpPr>
            <a:spLocks noGrp="1"/>
          </p:cNvSpPr>
          <p:nvPr>
            <p:ph idx="1"/>
          </p:nvPr>
        </p:nvSpPr>
        <p:spPr>
          <a:xfrm>
            <a:off x="1143000" y="1525588"/>
            <a:ext cx="9872663" cy="4038600"/>
          </a:xfrm>
        </p:spPr>
        <p:txBody>
          <a:bodyPr rtlCol="0">
            <a:normAutofit/>
          </a:bodyPr>
          <a:lstStyle/>
          <a:p>
            <a:pPr indent="-182880" fontAlgn="auto">
              <a:spcAft>
                <a:spcPts val="0"/>
              </a:spcAft>
              <a:defRPr/>
            </a:pPr>
            <a:r>
              <a:rPr lang="en-US" dirty="0"/>
              <a:t>Leaking personal information like pan card, physical address is very dangerous, as the hacker can use this information to hack any person socially.</a:t>
            </a:r>
          </a:p>
          <a:p>
            <a:pPr marL="45720" indent="0" fontAlgn="auto">
              <a:spcAft>
                <a:spcPts val="0"/>
              </a:spcAft>
              <a:buFont typeface="Corbel" pitchFamily="34" charset="0"/>
              <a:buNone/>
              <a:defRPr/>
            </a:pPr>
            <a:endParaRPr lang="en-US" dirty="0"/>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9875838" cy="609600"/>
          </a:xfrm>
        </p:spPr>
        <p:txBody>
          <a:bodyPr rtlCol="0">
            <a:normAutofit fontScale="90000"/>
          </a:bodyPr>
          <a:lstStyle/>
          <a:p>
            <a:pPr fontAlgn="auto">
              <a:spcAft>
                <a:spcPts val="0"/>
              </a:spcAft>
              <a:defRPr/>
            </a:pPr>
            <a:r>
              <a:rPr lang="en-US" dirty="0"/>
              <a:t>Recommendation</a:t>
            </a:r>
          </a:p>
        </p:txBody>
      </p:sp>
      <p:sp>
        <p:nvSpPr>
          <p:cNvPr id="3" name="Content Placeholder 2"/>
          <p:cNvSpPr>
            <a:spLocks noGrp="1"/>
          </p:cNvSpPr>
          <p:nvPr>
            <p:ph idx="1"/>
          </p:nvPr>
        </p:nvSpPr>
        <p:spPr>
          <a:xfrm>
            <a:off x="1146175" y="1590675"/>
            <a:ext cx="9872663" cy="4038600"/>
          </a:xfrm>
        </p:spPr>
        <p:txBody>
          <a:bodyPr rtlCol="0">
            <a:normAutofit/>
          </a:bodyPr>
          <a:lstStyle/>
          <a:p>
            <a:pPr indent="-182880" fontAlgn="auto">
              <a:spcAft>
                <a:spcPts val="0"/>
              </a:spcAft>
              <a:defRPr/>
            </a:pPr>
            <a:r>
              <a:rPr lang="en-US"/>
              <a:t>Implement proper authentication and authorization for all data-related endpoints.</a:t>
            </a:r>
          </a:p>
          <a:p>
            <a:pPr indent="-182880" fontAlgn="auto">
              <a:spcAft>
                <a:spcPts val="0"/>
              </a:spcAft>
              <a:defRPr/>
            </a:pPr>
            <a:r>
              <a:rPr lang="en-US"/>
              <a:t>Avoid exposing unnecessary personal details in API responses.</a:t>
            </a:r>
          </a:p>
          <a:p>
            <a:pPr indent="-182880" fontAlgn="auto">
              <a:spcAft>
                <a:spcPts val="0"/>
              </a:spcAft>
              <a:defRPr/>
            </a:pPr>
            <a:r>
              <a:rPr lang="en-US"/>
              <a:t>Mask or redact sensitive data where it is not strictly required.</a:t>
            </a:r>
          </a:p>
          <a:p>
            <a:pPr indent="-182880" fontAlgn="auto">
              <a:spcAft>
                <a:spcPts val="0"/>
              </a:spcAft>
              <a:defRPr/>
            </a:pPr>
            <a:r>
              <a:rPr lang="en-US"/>
              <a:t>Conduct regular PII audits to ensure data privacy compliance.</a:t>
            </a:r>
          </a:p>
          <a:p>
            <a:pPr marL="45720" indent="0" fontAlgn="auto">
              <a:spcAft>
                <a:spcPts val="0"/>
              </a:spcAft>
              <a:buFont typeface="Corbel" pitchFamily="34" charset="0"/>
              <a:buNone/>
              <a:defRPr/>
            </a:pPr>
            <a:endParaRPr lang="en-US" dirty="0">
              <a:solidFill>
                <a:srgbClr val="000000"/>
              </a:solidFill>
            </a:endParaRPr>
          </a:p>
          <a:p>
            <a:pPr indent="-182880" fontAlgn="auto">
              <a:spcAft>
                <a:spcPts val="0"/>
              </a:spcAft>
              <a:defRPr/>
            </a:pPr>
            <a:endParaRPr lang="en-US" dirty="0"/>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Title 1"/>
          <p:cNvSpPr>
            <a:spLocks noGrp="1"/>
          </p:cNvSpPr>
          <p:nvPr>
            <p:ph type="title"/>
          </p:nvPr>
        </p:nvSpPr>
        <p:spPr>
          <a:xfrm>
            <a:off x="1143000" y="609600"/>
            <a:ext cx="9875838" cy="762000"/>
          </a:xfrm>
        </p:spPr>
        <p:txBody>
          <a:bodyPr/>
          <a:lstStyle/>
          <a:p>
            <a:r>
              <a:rPr lang="en-US"/>
              <a:t>15. Open Redirection</a:t>
            </a:r>
          </a:p>
        </p:txBody>
      </p:sp>
      <p:graphicFrame>
        <p:nvGraphicFramePr>
          <p:cNvPr id="4" name="Table 8"/>
          <p:cNvGraphicFramePr>
            <a:graphicFrameLocks/>
          </p:cNvGraphicFramePr>
          <p:nvPr/>
        </p:nvGraphicFramePr>
        <p:xfrm>
          <a:off x="1139825" y="1714500"/>
          <a:ext cx="9872663" cy="371475"/>
        </p:xfrm>
        <a:graphic>
          <a:graphicData uri="http://schemas.openxmlformats.org/drawingml/2006/table">
            <a:tbl>
              <a:tblPr firstRow="1" bandRow="1">
                <a:tableStyleId>{00A15C55-8517-42AA-B614-E9B94910E393}</a:tableStyleId>
              </a:tblPr>
              <a:tblGrid>
                <a:gridCol w="9872663">
                  <a:extLst>
                    <a:ext uri="{9D8B030D-6E8A-4147-A177-3AD203B41FA5}">
                      <a16:colId xmlns:a16="http://schemas.microsoft.com/office/drawing/2014/main" val="20000"/>
                    </a:ext>
                  </a:extLst>
                </a:gridCol>
              </a:tblGrid>
              <a:tr h="37084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graphicFrame>
        <p:nvGraphicFramePr>
          <p:cNvPr id="5" name="Table 9"/>
          <p:cNvGraphicFramePr>
            <a:graphicFrameLocks noGrp="1"/>
          </p:cNvGraphicFramePr>
          <p:nvPr/>
        </p:nvGraphicFramePr>
        <p:xfrm>
          <a:off x="1139825" y="2085975"/>
          <a:ext cx="9872663" cy="3022600"/>
        </p:xfrm>
        <a:graphic>
          <a:graphicData uri="http://schemas.openxmlformats.org/drawingml/2006/table">
            <a:tbl>
              <a:tblPr firstRow="1" bandRow="1">
                <a:tableStyleId>{5C22544A-7EE6-4342-B048-85BDC9FD1C3A}</a:tableStyleId>
              </a:tblPr>
              <a:tblGrid>
                <a:gridCol w="2003613">
                  <a:extLst>
                    <a:ext uri="{9D8B030D-6E8A-4147-A177-3AD203B41FA5}">
                      <a16:colId xmlns:a16="http://schemas.microsoft.com/office/drawing/2014/main" val="20000"/>
                    </a:ext>
                  </a:extLst>
                </a:gridCol>
                <a:gridCol w="7869051">
                  <a:extLst>
                    <a:ext uri="{9D8B030D-6E8A-4147-A177-3AD203B41FA5}">
                      <a16:colId xmlns:a16="http://schemas.microsoft.com/office/drawing/2014/main" val="20001"/>
                    </a:ext>
                  </a:extLst>
                </a:gridCol>
              </a:tblGrid>
              <a:tr h="3022302">
                <a:tc>
                  <a:txBody>
                    <a:bodyPr/>
                    <a:lstStyle/>
                    <a:p>
                      <a:pPr algn="ctr"/>
                      <a:endParaRPr lang="en-US" dirty="0"/>
                    </a:p>
                    <a:p>
                      <a:pPr algn="ctr"/>
                      <a:endParaRPr lang="en-US" dirty="0"/>
                    </a:p>
                    <a:p>
                      <a:pPr algn="ctr"/>
                      <a:endParaRPr lang="en-US" dirty="0"/>
                    </a:p>
                    <a:p>
                      <a:pPr algn="ctr"/>
                      <a:endParaRPr lang="en-US" dirty="0"/>
                    </a:p>
                    <a:p>
                      <a:pPr algn="ctr"/>
                      <a:r>
                        <a:rPr lang="en-US" dirty="0"/>
                        <a:t>Open Redirection</a:t>
                      </a:r>
                    </a:p>
                    <a:p>
                      <a:pPr algn="ctr"/>
                      <a:r>
                        <a:rPr lang="en-US" dirty="0"/>
                        <a:t>(Severe)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a:solidFill>
                            <a:schemeClr val="dk1"/>
                          </a:solidFill>
                          <a:latin typeface="+mn-lt"/>
                          <a:ea typeface="Calibri"/>
                          <a:cs typeface="Calibri"/>
                          <a:sym typeface="Calibri"/>
                        </a:rPr>
                        <a:t>To test if the application redirects users to arbitrary external URLs based on unvalidated input, which can be exploited for phishing, malware delivery, or session hijacking.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b="1" dirty="0">
                          <a:solidFill>
                            <a:schemeClr val="dk1"/>
                          </a:solidFill>
                          <a:latin typeface="Calibri"/>
                          <a:ea typeface="Calibri"/>
                          <a:cs typeface="Calibri"/>
                          <a:sym typeface="Calibri"/>
                        </a:rPr>
                        <a:t>Affected URL :</a:t>
                      </a:r>
                      <a:endParaRPr lang="en-US" sz="1800" b="0" i="0" u="none" strike="noStrike" dirty="0">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1300"/>
                        <a:buFont typeface="Arial"/>
                        <a:buChar char="•"/>
                      </a:pPr>
                      <a:r>
                        <a:rPr lang="en-US" sz="1800" b="0" i="0" u="none" strike="noStrike">
                          <a:solidFill>
                            <a:schemeClr val="dk1"/>
                          </a:solidFill>
                          <a:latin typeface="Calibri"/>
                          <a:ea typeface="Calibri"/>
                          <a:cs typeface="Calibri"/>
                          <a:sym typeface="Calibri"/>
                        </a:rPr>
                        <a:t>http://13.201.119.134/</a:t>
                      </a:r>
                      <a:r>
                        <a:rPr lang="en-US" sz="1800" b="0" i="0" u="none" strike="noStrike" dirty="0">
                          <a:solidFill>
                            <a:schemeClr val="dk1"/>
                          </a:solidFill>
                          <a:latin typeface="Calibri"/>
                          <a:ea typeface="Calibri"/>
                          <a:cs typeface="Calibri"/>
                          <a:sym typeface="Calibri"/>
                        </a:rPr>
                        <a:t>redirect.php?url=www.chandanstore.com</a:t>
                      </a:r>
                      <a:endParaRPr lang="en-US" sz="1800" b="1"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300"/>
                        <a:buFont typeface="Arial"/>
                        <a:buNone/>
                      </a:pPr>
                      <a:endParaRPr lang="en-US" sz="1800" b="1"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300"/>
                        <a:buFont typeface="Arial"/>
                        <a:buNone/>
                      </a:pPr>
                      <a:r>
                        <a:rPr lang="en-US" sz="1800" b="1" dirty="0">
                          <a:solidFill>
                            <a:schemeClr val="dk1"/>
                          </a:solidFill>
                          <a:latin typeface="Calibri"/>
                          <a:ea typeface="Calibri"/>
                          <a:cs typeface="Calibri"/>
                          <a:sym typeface="Calibri"/>
                        </a:rPr>
                        <a:t>Affected parameter :</a:t>
                      </a:r>
                      <a:endParaRPr lang="en-US" sz="1800" b="0" dirty="0">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1300"/>
                        <a:buFont typeface="Arial"/>
                        <a:buChar char="•"/>
                      </a:pPr>
                      <a:r>
                        <a:rPr lang="en-US" sz="1800" b="0" dirty="0" err="1">
                          <a:solidFill>
                            <a:schemeClr val="dk1"/>
                          </a:solidFill>
                          <a:latin typeface="Calibri"/>
                          <a:ea typeface="Calibri"/>
                          <a:cs typeface="Calibri"/>
                          <a:sym typeface="Calibri"/>
                        </a:rPr>
                        <a:t>url</a:t>
                      </a:r>
                      <a:r>
                        <a:rPr lang="en-US" sz="1800" b="0" dirty="0">
                          <a:solidFill>
                            <a:schemeClr val="dk1"/>
                          </a:solidFill>
                          <a:latin typeface="Calibri"/>
                          <a:ea typeface="Calibri"/>
                          <a:cs typeface="Calibri"/>
                          <a:sym typeface="Calibri"/>
                        </a:rPr>
                        <a:t>=</a:t>
                      </a:r>
                    </a:p>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9875838" cy="646113"/>
          </a:xfrm>
        </p:spPr>
        <p:txBody>
          <a:bodyPr rtlCol="0">
            <a:normAutofit fontScale="90000"/>
          </a:bodyPr>
          <a:lstStyle/>
          <a:p>
            <a:pPr fontAlgn="auto">
              <a:spcAft>
                <a:spcPts val="0"/>
              </a:spcAft>
              <a:defRPr/>
            </a:pPr>
            <a:r>
              <a:rPr lang="en-US"/>
              <a:t>Observation:</a:t>
            </a:r>
            <a:endParaRPr lang="en-US" dirty="0"/>
          </a:p>
        </p:txBody>
      </p:sp>
      <p:sp>
        <p:nvSpPr>
          <p:cNvPr id="3" name="Content Placeholder 2"/>
          <p:cNvSpPr>
            <a:spLocks noGrp="1"/>
          </p:cNvSpPr>
          <p:nvPr>
            <p:ph idx="1"/>
          </p:nvPr>
        </p:nvSpPr>
        <p:spPr>
          <a:xfrm>
            <a:off x="1139825" y="1409700"/>
            <a:ext cx="9872663" cy="4038600"/>
          </a:xfrm>
        </p:spPr>
        <p:txBody>
          <a:bodyPr rtlCol="0">
            <a:normAutofit/>
          </a:bodyPr>
          <a:lstStyle/>
          <a:p>
            <a:pPr indent="-182880" fontAlgn="auto">
              <a:spcAft>
                <a:spcPts val="0"/>
              </a:spcAft>
              <a:defRPr/>
            </a:pPr>
            <a:r>
              <a:rPr lang="en-US" dirty="0"/>
              <a:t>Login to your account and go to any product.</a:t>
            </a:r>
          </a:p>
          <a:p>
            <a:pPr indent="-182880" fontAlgn="auto">
              <a:spcAft>
                <a:spcPts val="0"/>
              </a:spcAft>
              <a:defRPr/>
            </a:pPr>
            <a:r>
              <a:rPr lang="en-US" dirty="0"/>
              <a:t>You will find the brand website over there.</a:t>
            </a:r>
          </a:p>
          <a:p>
            <a:pPr marL="45720" indent="0" fontAlgn="auto">
              <a:spcAft>
                <a:spcPts val="0"/>
              </a:spcAft>
              <a:buFont typeface="Corbel" pitchFamily="34" charset="0"/>
              <a:buNone/>
              <a:defRPr/>
            </a:pPr>
            <a:endParaRPr lang="en-US" dirty="0"/>
          </a:p>
        </p:txBody>
      </p:sp>
      <p:pic>
        <p:nvPicPr>
          <p:cNvPr id="5" name="Picture 4"/>
          <p:cNvPicPr>
            <a:picLocks noChangeAspect="1"/>
          </p:cNvPicPr>
          <p:nvPr/>
        </p:nvPicPr>
        <p:blipFill>
          <a:blip r:embed="rId2" cstate="print"/>
          <a:stretch>
            <a:fillRect/>
          </a:stretch>
        </p:blipFill>
        <p:spPr>
          <a:xfrm>
            <a:off x="2314575" y="2354263"/>
            <a:ext cx="7524750" cy="3894137"/>
          </a:xfrm>
          <a:prstGeom prst="rect">
            <a:avLst/>
          </a:prstGeom>
          <a:effectLst>
            <a:outerShdw blurRad="50800" dist="38100" dir="2700000" algn="tl" rotWithShape="0">
              <a:prstClr val="black">
                <a:alpha val="40000"/>
              </a:prstClr>
            </a:outerShdw>
          </a:effectLst>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9875838" cy="646113"/>
          </a:xfrm>
        </p:spPr>
        <p:txBody>
          <a:bodyPr rtlCol="0">
            <a:normAutofit fontScale="90000"/>
          </a:bodyPr>
          <a:lstStyle/>
          <a:p>
            <a:pPr fontAlgn="auto">
              <a:spcAft>
                <a:spcPts val="0"/>
              </a:spcAft>
              <a:defRPr/>
            </a:pPr>
            <a:r>
              <a:rPr lang="en-US"/>
              <a:t>Observation:</a:t>
            </a:r>
            <a:endParaRPr lang="en-US" dirty="0"/>
          </a:p>
        </p:txBody>
      </p:sp>
      <p:sp>
        <p:nvSpPr>
          <p:cNvPr id="3" name="Content Placeholder 2"/>
          <p:cNvSpPr>
            <a:spLocks noGrp="1"/>
          </p:cNvSpPr>
          <p:nvPr>
            <p:ph idx="1"/>
          </p:nvPr>
        </p:nvSpPr>
        <p:spPr>
          <a:xfrm>
            <a:off x="1139825" y="1484313"/>
            <a:ext cx="9872663" cy="4038600"/>
          </a:xfrm>
        </p:spPr>
        <p:txBody>
          <a:bodyPr rtlCol="0">
            <a:normAutofit/>
          </a:bodyPr>
          <a:lstStyle/>
          <a:p>
            <a:pPr indent="-182880" fontAlgn="auto">
              <a:spcAft>
                <a:spcPts val="0"/>
              </a:spcAft>
              <a:defRPr/>
            </a:pPr>
            <a:r>
              <a:rPr lang="en-US" sz="2000">
                <a:latin typeface="Roboto" panose="02000000000000000000" pitchFamily="2" charset="0"/>
                <a:ea typeface="Roboto" panose="02000000000000000000" pitchFamily="2" charset="0"/>
                <a:cs typeface="Roboto" panose="02000000000000000000" pitchFamily="2" charset="0"/>
              </a:rPr>
              <a:t>When we </a:t>
            </a:r>
            <a:r>
              <a:rPr lang="en-US" sz="2000" dirty="0">
                <a:latin typeface="Roboto" panose="02000000000000000000" pitchFamily="2" charset="0"/>
                <a:ea typeface="Roboto" panose="02000000000000000000" pitchFamily="2" charset="0"/>
                <a:cs typeface="Roboto" panose="02000000000000000000" pitchFamily="2" charset="0"/>
              </a:rPr>
              <a:t>click on the brand website, you will be redirected to this </a:t>
            </a:r>
            <a:r>
              <a:rPr lang="en-US" sz="2000" dirty="0" err="1">
                <a:latin typeface="Roboto" panose="02000000000000000000" pitchFamily="2" charset="0"/>
                <a:ea typeface="Roboto" panose="02000000000000000000" pitchFamily="2" charset="0"/>
                <a:cs typeface="Roboto" panose="02000000000000000000" pitchFamily="2" charset="0"/>
              </a:rPr>
              <a:t>url</a:t>
            </a:r>
            <a:r>
              <a:rPr lang="en-US" sz="2000" dirty="0">
                <a:latin typeface="Roboto" panose="02000000000000000000" pitchFamily="2" charset="0"/>
                <a:ea typeface="Roboto" panose="02000000000000000000" pitchFamily="2" charset="0"/>
                <a:cs typeface="Roboto" panose="02000000000000000000" pitchFamily="2" charset="0"/>
              </a:rPr>
              <a:t> - </a:t>
            </a:r>
            <a:r>
              <a:rPr lang="en-US" sz="2000">
                <a:solidFill>
                  <a:schemeClr val="dk1"/>
                </a:solidFill>
                <a:latin typeface="Roboto" panose="02000000000000000000" pitchFamily="2" charset="0"/>
                <a:ea typeface="Roboto" panose="02000000000000000000" pitchFamily="2" charset="0"/>
                <a:cs typeface="Roboto" panose="02000000000000000000" pitchFamily="2" charset="0"/>
                <a:sym typeface="Calibri"/>
              </a:rPr>
              <a:t>http://13.201.119.134/</a:t>
            </a:r>
            <a:r>
              <a:rPr lang="en-US" sz="2000" dirty="0">
                <a:solidFill>
                  <a:schemeClr val="dk1"/>
                </a:solidFill>
                <a:latin typeface="Roboto" panose="02000000000000000000" pitchFamily="2" charset="0"/>
                <a:ea typeface="Roboto" panose="02000000000000000000" pitchFamily="2" charset="0"/>
                <a:cs typeface="Roboto" panose="02000000000000000000" pitchFamily="2" charset="0"/>
                <a:sym typeface="Calibri"/>
              </a:rPr>
              <a:t>redirect.php?url=www.chandanstore.com</a:t>
            </a:r>
            <a:endParaRPr lang="en-US" sz="2000" b="1" dirty="0">
              <a:solidFill>
                <a:schemeClr val="dk1"/>
              </a:solidFill>
              <a:latin typeface="Roboto" panose="02000000000000000000" pitchFamily="2" charset="0"/>
              <a:ea typeface="Roboto" panose="02000000000000000000" pitchFamily="2" charset="0"/>
              <a:cs typeface="Roboto" panose="02000000000000000000" pitchFamily="2" charset="0"/>
              <a:sym typeface="Calibri"/>
            </a:endParaRPr>
          </a:p>
          <a:p>
            <a:pPr marL="45720" indent="0" fontAlgn="auto">
              <a:spcAft>
                <a:spcPts val="0"/>
              </a:spcAft>
              <a:buFont typeface="Corbel" pitchFamily="34" charset="0"/>
              <a:buNone/>
              <a:defRPr/>
            </a:pPr>
            <a:r>
              <a:rPr lang="en-US" dirty="0"/>
              <a:t> </a:t>
            </a:r>
          </a:p>
        </p:txBody>
      </p:sp>
      <p:pic>
        <p:nvPicPr>
          <p:cNvPr id="6" name="Picture 5"/>
          <p:cNvPicPr>
            <a:picLocks noChangeAspect="1"/>
          </p:cNvPicPr>
          <p:nvPr/>
        </p:nvPicPr>
        <p:blipFill>
          <a:blip r:embed="rId2" cstate="print"/>
          <a:stretch>
            <a:fillRect/>
          </a:stretch>
        </p:blipFill>
        <p:spPr>
          <a:xfrm>
            <a:off x="1208088" y="2498725"/>
            <a:ext cx="9737725" cy="3749675"/>
          </a:xfrm>
          <a:prstGeom prst="rect">
            <a:avLst/>
          </a:prstGeom>
          <a:ln>
            <a:solidFill>
              <a:schemeClr val="tx1"/>
            </a:solidFill>
          </a:ln>
          <a:effectLst>
            <a:outerShdw blurRad="50800" dist="38100" dir="2700000" algn="tl" rotWithShape="0">
              <a:prstClr val="black">
                <a:alpha val="40000"/>
              </a:prstClr>
            </a:outerShdw>
          </a:effec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title"/>
          </p:nvPr>
        </p:nvSpPr>
        <p:spPr>
          <a:xfrm>
            <a:off x="1143000" y="2973388"/>
            <a:ext cx="9875838" cy="1357312"/>
          </a:xfrm>
        </p:spPr>
        <p:txBody>
          <a:bodyPr/>
          <a:lstStyle/>
          <a:p>
            <a:r>
              <a:rPr lang="en-IN"/>
              <a:t>Detailed Report</a:t>
            </a:r>
            <a:endParaRPr lang="en-US"/>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9875838" cy="636588"/>
          </a:xfrm>
        </p:spPr>
        <p:txBody>
          <a:bodyPr rtlCol="0">
            <a:normAutofit fontScale="90000"/>
          </a:bodyPr>
          <a:lstStyle/>
          <a:p>
            <a:pPr fontAlgn="auto">
              <a:spcAft>
                <a:spcPts val="0"/>
              </a:spcAft>
              <a:defRPr/>
            </a:pPr>
            <a:r>
              <a:rPr lang="en-US"/>
              <a:t>Observation:</a:t>
            </a:r>
            <a:endParaRPr lang="en-US" dirty="0"/>
          </a:p>
        </p:txBody>
      </p:sp>
      <p:sp>
        <p:nvSpPr>
          <p:cNvPr id="3" name="Content Placeholder 2"/>
          <p:cNvSpPr>
            <a:spLocks noGrp="1"/>
          </p:cNvSpPr>
          <p:nvPr>
            <p:ph idx="1"/>
          </p:nvPr>
        </p:nvSpPr>
        <p:spPr>
          <a:xfrm>
            <a:off x="1146175" y="1246188"/>
            <a:ext cx="9872663" cy="4038600"/>
          </a:xfrm>
        </p:spPr>
        <p:txBody>
          <a:bodyPr rtlCol="0">
            <a:normAutofit/>
          </a:bodyPr>
          <a:lstStyle/>
          <a:p>
            <a:pPr indent="-182880" fontAlgn="auto">
              <a:spcAft>
                <a:spcPts val="0"/>
              </a:spcAft>
              <a:defRPr/>
            </a:pPr>
            <a:r>
              <a:rPr lang="en-US" sz="2000" dirty="0"/>
              <a:t>Now, instead of original brand website </a:t>
            </a:r>
            <a:r>
              <a:rPr lang="en-US" sz="2000" dirty="0" err="1"/>
              <a:t>url</a:t>
            </a:r>
            <a:r>
              <a:rPr lang="en-US" sz="2000" dirty="0"/>
              <a:t>, change it with some other </a:t>
            </a:r>
            <a:r>
              <a:rPr lang="en-US" sz="2000" dirty="0" err="1"/>
              <a:t>url</a:t>
            </a:r>
            <a:r>
              <a:rPr lang="en-US" sz="2000" dirty="0"/>
              <a:t>.</a:t>
            </a:r>
          </a:p>
          <a:p>
            <a:pPr indent="-182880" fontAlgn="auto">
              <a:spcAft>
                <a:spcPts val="0"/>
              </a:spcAft>
              <a:defRPr/>
            </a:pPr>
            <a:r>
              <a:rPr lang="en-US" sz="2000" dirty="0"/>
              <a:t>In our case we have taken </a:t>
            </a:r>
            <a:r>
              <a:rPr lang="en-US" sz="2000" dirty="0">
                <a:hlinkClick r:id="rId2"/>
              </a:rPr>
              <a:t>https://www.google.co.in</a:t>
            </a:r>
            <a:endParaRPr lang="en-US" sz="2000" dirty="0"/>
          </a:p>
          <a:p>
            <a:pPr marL="45720" indent="0" fontAlgn="auto">
              <a:spcAft>
                <a:spcPts val="0"/>
              </a:spcAft>
              <a:buFont typeface="Corbel" pitchFamily="34" charset="0"/>
              <a:buNone/>
              <a:defRPr/>
            </a:pPr>
            <a:endParaRPr lang="en-US" dirty="0"/>
          </a:p>
        </p:txBody>
      </p:sp>
      <p:pic>
        <p:nvPicPr>
          <p:cNvPr id="5" name="Picture 4"/>
          <p:cNvPicPr>
            <a:picLocks noChangeAspect="1"/>
          </p:cNvPicPr>
          <p:nvPr/>
        </p:nvPicPr>
        <p:blipFill>
          <a:blip r:embed="rId3" cstate="print"/>
          <a:stretch>
            <a:fillRect/>
          </a:stretch>
        </p:blipFill>
        <p:spPr>
          <a:xfrm>
            <a:off x="1325563" y="2287588"/>
            <a:ext cx="9540875" cy="4138612"/>
          </a:xfrm>
          <a:prstGeom prst="rect">
            <a:avLst/>
          </a:prstGeom>
          <a:ln>
            <a:solidFill>
              <a:schemeClr val="tx1"/>
            </a:solidFill>
          </a:ln>
          <a:effectLst>
            <a:outerShdw blurRad="50800" dist="38100" dir="2700000" algn="tl" rotWithShape="0">
              <a:prstClr val="black">
                <a:alpha val="40000"/>
              </a:prstClr>
            </a:outerShdw>
          </a:effectLst>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Title 1"/>
          <p:cNvSpPr>
            <a:spLocks noGrp="1"/>
          </p:cNvSpPr>
          <p:nvPr>
            <p:ph type="title"/>
          </p:nvPr>
        </p:nvSpPr>
        <p:spPr>
          <a:xfrm>
            <a:off x="1143000" y="327025"/>
            <a:ext cx="9875838" cy="1357313"/>
          </a:xfrm>
        </p:spPr>
        <p:txBody>
          <a:bodyPr/>
          <a:lstStyle/>
          <a:p>
            <a:r>
              <a:rPr lang="en-IN"/>
              <a:t>PoC – open redirection</a:t>
            </a:r>
          </a:p>
        </p:txBody>
      </p:sp>
      <p:sp>
        <p:nvSpPr>
          <p:cNvPr id="86019" name="Content Placeholder 2"/>
          <p:cNvSpPr>
            <a:spLocks noGrp="1"/>
          </p:cNvSpPr>
          <p:nvPr>
            <p:ph idx="1"/>
          </p:nvPr>
        </p:nvSpPr>
        <p:spPr>
          <a:xfrm>
            <a:off x="1173163" y="1409700"/>
            <a:ext cx="9872662" cy="4038600"/>
          </a:xfrm>
        </p:spPr>
        <p:txBody>
          <a:bodyPr/>
          <a:lstStyle/>
          <a:p>
            <a:r>
              <a:rPr lang="en-US"/>
              <a:t> We are redirected to the destination url.</a:t>
            </a:r>
            <a:endParaRPr lang="en-IN"/>
          </a:p>
        </p:txBody>
      </p:sp>
      <p:pic>
        <p:nvPicPr>
          <p:cNvPr id="5" name="Picture 4"/>
          <p:cNvPicPr>
            <a:picLocks noChangeAspect="1"/>
          </p:cNvPicPr>
          <p:nvPr/>
        </p:nvPicPr>
        <p:blipFill>
          <a:blip r:embed="rId2" cstate="print"/>
          <a:srcRect t="4445" r="26375" b="31999"/>
          <a:stretch>
            <a:fillRect/>
          </a:stretch>
        </p:blipFill>
        <p:spPr>
          <a:xfrm>
            <a:off x="1608138" y="1965325"/>
            <a:ext cx="8975725" cy="4359275"/>
          </a:xfrm>
          <a:prstGeom prst="rect">
            <a:avLst/>
          </a:prstGeom>
          <a:ln>
            <a:solidFill>
              <a:schemeClr val="tx1"/>
            </a:solidFill>
          </a:ln>
          <a:effectLst>
            <a:outerShdw blurRad="50800" dist="38100" dir="2700000" algn="tl" rotWithShape="0">
              <a:prstClr val="black">
                <a:alpha val="40000"/>
              </a:prstClr>
            </a:outerShdw>
          </a:effectLst>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8875" y="546100"/>
            <a:ext cx="9874250" cy="646113"/>
          </a:xfrm>
        </p:spPr>
        <p:txBody>
          <a:bodyPr rtlCol="0">
            <a:normAutofit fontScale="90000"/>
          </a:bodyPr>
          <a:lstStyle/>
          <a:p>
            <a:pPr fontAlgn="auto">
              <a:spcAft>
                <a:spcPts val="0"/>
              </a:spcAft>
              <a:defRPr/>
            </a:pPr>
            <a:r>
              <a:rPr lang="en-US" dirty="0"/>
              <a:t>Business Impact - High</a:t>
            </a:r>
          </a:p>
        </p:txBody>
      </p:sp>
      <p:sp>
        <p:nvSpPr>
          <p:cNvPr id="3" name="Content Placeholder 2"/>
          <p:cNvSpPr>
            <a:spLocks noGrp="1"/>
          </p:cNvSpPr>
          <p:nvPr>
            <p:ph idx="1"/>
          </p:nvPr>
        </p:nvSpPr>
        <p:spPr>
          <a:xfrm>
            <a:off x="1160463" y="1409700"/>
            <a:ext cx="9872662" cy="4038600"/>
          </a:xfrm>
        </p:spPr>
        <p:txBody>
          <a:bodyPr rtlCol="0">
            <a:normAutofit/>
          </a:bodyPr>
          <a:lstStyle/>
          <a:p>
            <a:pPr indent="-182880" fontAlgn="auto">
              <a:spcAft>
                <a:spcPts val="0"/>
              </a:spcAft>
              <a:defRPr/>
            </a:pPr>
            <a:r>
              <a:rPr lang="en-US" sz="2000" spc="-25" dirty="0">
                <a:ea typeface="Roboto" panose="02000000000000000000" pitchFamily="2" charset="0"/>
                <a:cs typeface="Roboto" panose="02000000000000000000" pitchFamily="2" charset="0"/>
              </a:rPr>
              <a:t>The</a:t>
            </a:r>
            <a:r>
              <a:rPr lang="en-US" sz="2000" spc="50" dirty="0">
                <a:ea typeface="Roboto" panose="02000000000000000000" pitchFamily="2" charset="0"/>
                <a:cs typeface="Roboto" panose="02000000000000000000" pitchFamily="2" charset="0"/>
              </a:rPr>
              <a:t> </a:t>
            </a:r>
            <a:r>
              <a:rPr lang="en-US" sz="2000" spc="-10" dirty="0">
                <a:ea typeface="Roboto" panose="02000000000000000000" pitchFamily="2" charset="0"/>
                <a:cs typeface="Roboto" panose="02000000000000000000" pitchFamily="2" charset="0"/>
              </a:rPr>
              <a:t>hacker</a:t>
            </a:r>
            <a:r>
              <a:rPr lang="en-US" sz="2000" spc="35" dirty="0">
                <a:ea typeface="Roboto" panose="02000000000000000000" pitchFamily="2" charset="0"/>
                <a:cs typeface="Roboto" panose="02000000000000000000" pitchFamily="2" charset="0"/>
              </a:rPr>
              <a:t> </a:t>
            </a:r>
            <a:r>
              <a:rPr lang="en-US" sz="2000" spc="-10" dirty="0">
                <a:ea typeface="Roboto" panose="02000000000000000000" pitchFamily="2" charset="0"/>
                <a:cs typeface="Roboto" panose="02000000000000000000" pitchFamily="2" charset="0"/>
              </a:rPr>
              <a:t>can</a:t>
            </a:r>
            <a:r>
              <a:rPr lang="en-US" sz="2000" spc="25" dirty="0">
                <a:ea typeface="Roboto" panose="02000000000000000000" pitchFamily="2" charset="0"/>
                <a:cs typeface="Roboto" panose="02000000000000000000" pitchFamily="2" charset="0"/>
              </a:rPr>
              <a:t> </a:t>
            </a:r>
            <a:r>
              <a:rPr lang="en-US" sz="2000" spc="-20" dirty="0">
                <a:ea typeface="Roboto" panose="02000000000000000000" pitchFamily="2" charset="0"/>
                <a:cs typeface="Roboto" panose="02000000000000000000" pitchFamily="2" charset="0"/>
              </a:rPr>
              <a:t>redirect</a:t>
            </a:r>
            <a:r>
              <a:rPr lang="en-US" sz="2000" spc="65" dirty="0">
                <a:ea typeface="Roboto" panose="02000000000000000000" pitchFamily="2" charset="0"/>
                <a:cs typeface="Roboto" panose="02000000000000000000" pitchFamily="2" charset="0"/>
              </a:rPr>
              <a:t> </a:t>
            </a:r>
            <a:r>
              <a:rPr lang="en-US" sz="2000" spc="25" dirty="0">
                <a:ea typeface="Roboto" panose="02000000000000000000" pitchFamily="2" charset="0"/>
                <a:cs typeface="Roboto" panose="02000000000000000000" pitchFamily="2" charset="0"/>
              </a:rPr>
              <a:t>your</a:t>
            </a:r>
            <a:r>
              <a:rPr lang="en-US" sz="2000" spc="-125" dirty="0">
                <a:ea typeface="Roboto" panose="02000000000000000000" pitchFamily="2" charset="0"/>
                <a:cs typeface="Roboto" panose="02000000000000000000" pitchFamily="2" charset="0"/>
              </a:rPr>
              <a:t> </a:t>
            </a:r>
            <a:r>
              <a:rPr lang="en-US" sz="2000" spc="-5" dirty="0">
                <a:ea typeface="Roboto" panose="02000000000000000000" pitchFamily="2" charset="0"/>
                <a:cs typeface="Roboto" panose="02000000000000000000" pitchFamily="2" charset="0"/>
              </a:rPr>
              <a:t>page</a:t>
            </a:r>
            <a:r>
              <a:rPr lang="en-US" sz="2000" spc="55" dirty="0">
                <a:ea typeface="Roboto" panose="02000000000000000000" pitchFamily="2" charset="0"/>
                <a:cs typeface="Roboto" panose="02000000000000000000" pitchFamily="2" charset="0"/>
              </a:rPr>
              <a:t> </a:t>
            </a:r>
            <a:r>
              <a:rPr lang="en-US" sz="2000" dirty="0">
                <a:ea typeface="Roboto" panose="02000000000000000000" pitchFamily="2" charset="0"/>
                <a:cs typeface="Roboto" panose="02000000000000000000" pitchFamily="2" charset="0"/>
              </a:rPr>
              <a:t>to</a:t>
            </a:r>
            <a:r>
              <a:rPr lang="en-US" sz="2000" spc="-55" dirty="0">
                <a:ea typeface="Roboto" panose="02000000000000000000" pitchFamily="2" charset="0"/>
                <a:cs typeface="Roboto" panose="02000000000000000000" pitchFamily="2" charset="0"/>
              </a:rPr>
              <a:t> </a:t>
            </a:r>
            <a:r>
              <a:rPr lang="en-US" sz="2000" dirty="0">
                <a:ea typeface="Roboto" panose="02000000000000000000" pitchFamily="2" charset="0"/>
                <a:cs typeface="Roboto" panose="02000000000000000000" pitchFamily="2" charset="0"/>
              </a:rPr>
              <a:t>a</a:t>
            </a:r>
            <a:r>
              <a:rPr lang="en-US" sz="2000" spc="50" dirty="0">
                <a:ea typeface="Roboto" panose="02000000000000000000" pitchFamily="2" charset="0"/>
                <a:cs typeface="Roboto" panose="02000000000000000000" pitchFamily="2" charset="0"/>
              </a:rPr>
              <a:t> </a:t>
            </a:r>
            <a:r>
              <a:rPr lang="en-US" sz="2000" spc="-20" dirty="0">
                <a:ea typeface="Roboto" panose="02000000000000000000" pitchFamily="2" charset="0"/>
                <a:cs typeface="Roboto" panose="02000000000000000000" pitchFamily="2" charset="0"/>
              </a:rPr>
              <a:t>malicious</a:t>
            </a:r>
            <a:r>
              <a:rPr lang="en-US" sz="2000" spc="85" dirty="0">
                <a:ea typeface="Roboto" panose="02000000000000000000" pitchFamily="2" charset="0"/>
                <a:cs typeface="Roboto" panose="02000000000000000000" pitchFamily="2" charset="0"/>
              </a:rPr>
              <a:t> </a:t>
            </a:r>
            <a:r>
              <a:rPr lang="en-US" sz="2000" spc="-5" dirty="0">
                <a:ea typeface="Roboto" panose="02000000000000000000" pitchFamily="2" charset="0"/>
                <a:cs typeface="Roboto" panose="02000000000000000000" pitchFamily="2" charset="0"/>
              </a:rPr>
              <a:t>page</a:t>
            </a:r>
            <a:r>
              <a:rPr lang="en-US" sz="2000" spc="-25" dirty="0">
                <a:ea typeface="Roboto" panose="02000000000000000000" pitchFamily="2" charset="0"/>
                <a:cs typeface="Roboto" panose="02000000000000000000" pitchFamily="2" charset="0"/>
              </a:rPr>
              <a:t> </a:t>
            </a:r>
            <a:r>
              <a:rPr lang="en-US" sz="2000" spc="15" dirty="0">
                <a:ea typeface="Roboto" panose="02000000000000000000" pitchFamily="2" charset="0"/>
                <a:cs typeface="Roboto" panose="02000000000000000000" pitchFamily="2" charset="0"/>
              </a:rPr>
              <a:t>or</a:t>
            </a:r>
            <a:r>
              <a:rPr lang="en-US" sz="2000" spc="-45" dirty="0">
                <a:ea typeface="Roboto" panose="02000000000000000000" pitchFamily="2" charset="0"/>
                <a:cs typeface="Roboto" panose="02000000000000000000" pitchFamily="2" charset="0"/>
              </a:rPr>
              <a:t> </a:t>
            </a:r>
            <a:r>
              <a:rPr lang="en-US" sz="2000" spc="25" dirty="0">
                <a:ea typeface="Roboto" panose="02000000000000000000" pitchFamily="2" charset="0"/>
                <a:cs typeface="Roboto" panose="02000000000000000000" pitchFamily="2" charset="0"/>
              </a:rPr>
              <a:t>some</a:t>
            </a:r>
            <a:r>
              <a:rPr lang="en-US" sz="2000" spc="-105" dirty="0">
                <a:ea typeface="Roboto" panose="02000000000000000000" pitchFamily="2" charset="0"/>
                <a:cs typeface="Roboto" panose="02000000000000000000" pitchFamily="2" charset="0"/>
              </a:rPr>
              <a:t> </a:t>
            </a:r>
            <a:r>
              <a:rPr lang="en-US" sz="2000" spc="10" dirty="0">
                <a:ea typeface="Roboto" panose="02000000000000000000" pitchFamily="2" charset="0"/>
                <a:cs typeface="Roboto" panose="02000000000000000000" pitchFamily="2" charset="0"/>
              </a:rPr>
              <a:t>other</a:t>
            </a:r>
            <a:r>
              <a:rPr lang="en-US" sz="2000" spc="-45" dirty="0">
                <a:ea typeface="Roboto" panose="02000000000000000000" pitchFamily="2" charset="0"/>
                <a:cs typeface="Roboto" panose="02000000000000000000" pitchFamily="2" charset="0"/>
              </a:rPr>
              <a:t> </a:t>
            </a:r>
            <a:r>
              <a:rPr lang="en-US" sz="2000" dirty="0">
                <a:ea typeface="Roboto" panose="02000000000000000000" pitchFamily="2" charset="0"/>
                <a:cs typeface="Roboto" panose="02000000000000000000" pitchFamily="2" charset="0"/>
              </a:rPr>
              <a:t>phishing</a:t>
            </a:r>
            <a:r>
              <a:rPr lang="en-US" sz="2000" spc="-55" dirty="0">
                <a:ea typeface="Roboto" panose="02000000000000000000" pitchFamily="2" charset="0"/>
                <a:cs typeface="Roboto" panose="02000000000000000000" pitchFamily="2" charset="0"/>
              </a:rPr>
              <a:t> </a:t>
            </a:r>
            <a:r>
              <a:rPr lang="en-US" sz="2000" spc="-10" dirty="0">
                <a:ea typeface="Roboto" panose="02000000000000000000" pitchFamily="2" charset="0"/>
                <a:cs typeface="Roboto" panose="02000000000000000000" pitchFamily="2" charset="0"/>
              </a:rPr>
              <a:t>sites.</a:t>
            </a:r>
          </a:p>
          <a:p>
            <a:pPr indent="-182880" fontAlgn="auto">
              <a:spcAft>
                <a:spcPts val="0"/>
              </a:spcAft>
              <a:defRPr/>
            </a:pPr>
            <a:r>
              <a:rPr lang="en-US" sz="2000" dirty="0">
                <a:ea typeface="Roboto" panose="02000000000000000000" pitchFamily="2" charset="0"/>
                <a:cs typeface="Roboto" panose="02000000000000000000" pitchFamily="2" charset="0"/>
              </a:rPr>
              <a:t>An attacker can construct a URL within the application that causes a redirection to an arbitrary external domain. This behavior can be leveraged to facilitate phishing attacks against users of the application.</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9875838" cy="528638"/>
          </a:xfrm>
        </p:spPr>
        <p:txBody>
          <a:bodyPr rtlCol="0">
            <a:normAutofit fontScale="90000"/>
          </a:bodyPr>
          <a:lstStyle/>
          <a:p>
            <a:pPr fontAlgn="auto">
              <a:spcAft>
                <a:spcPts val="0"/>
              </a:spcAft>
              <a:defRPr/>
            </a:pPr>
            <a:r>
              <a:rPr lang="en-US" dirty="0"/>
              <a:t>Recommendation</a:t>
            </a:r>
          </a:p>
        </p:txBody>
      </p:sp>
      <p:sp>
        <p:nvSpPr>
          <p:cNvPr id="88067" name="Content Placeholder 2"/>
          <p:cNvSpPr>
            <a:spLocks noGrp="1"/>
          </p:cNvSpPr>
          <p:nvPr>
            <p:ph idx="1"/>
          </p:nvPr>
        </p:nvSpPr>
        <p:spPr>
          <a:xfrm>
            <a:off x="1143000" y="1571625"/>
            <a:ext cx="9872663" cy="4038600"/>
          </a:xfrm>
        </p:spPr>
        <p:txBody>
          <a:bodyPr/>
          <a:lstStyle/>
          <a:p>
            <a:r>
              <a:rPr lang="en-US" sz="2000"/>
              <a:t>Validate and allow only a fixed set of safe URLs (whitelisting).</a:t>
            </a:r>
          </a:p>
          <a:p>
            <a:r>
              <a:rPr lang="en-US" sz="2000"/>
              <a:t>Avoid using user-controlled input directly in redirection logic.</a:t>
            </a:r>
          </a:p>
          <a:p>
            <a:r>
              <a:rPr lang="en-US" sz="2000"/>
              <a:t>Use relative paths for internal redirects.</a:t>
            </a:r>
          </a:p>
          <a:p>
            <a:r>
              <a:rPr lang="en-US" sz="2000"/>
              <a:t>Warn users before redirecting to external domains.</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9875838" cy="654050"/>
          </a:xfrm>
        </p:spPr>
        <p:txBody>
          <a:bodyPr rtlCol="0">
            <a:normAutofit fontScale="90000"/>
          </a:bodyPr>
          <a:lstStyle/>
          <a:p>
            <a:pPr fontAlgn="auto">
              <a:spcAft>
                <a:spcPts val="0"/>
              </a:spcAft>
              <a:defRPr/>
            </a:pPr>
            <a:r>
              <a:rPr lang="en-US"/>
              <a:t>16. Phishing Attack</a:t>
            </a:r>
            <a:endParaRPr lang="en-US" dirty="0"/>
          </a:p>
        </p:txBody>
      </p:sp>
      <p:graphicFrame>
        <p:nvGraphicFramePr>
          <p:cNvPr id="4" name="Table 8"/>
          <p:cNvGraphicFramePr>
            <a:graphicFrameLocks/>
          </p:cNvGraphicFramePr>
          <p:nvPr/>
        </p:nvGraphicFramePr>
        <p:xfrm>
          <a:off x="1143000" y="1628775"/>
          <a:ext cx="9872663" cy="371475"/>
        </p:xfrm>
        <a:graphic>
          <a:graphicData uri="http://schemas.openxmlformats.org/drawingml/2006/table">
            <a:tbl>
              <a:tblPr firstRow="1" bandRow="1">
                <a:tableStyleId>{00A15C55-8517-42AA-B614-E9B94910E393}</a:tableStyleId>
              </a:tblPr>
              <a:tblGrid>
                <a:gridCol w="9872663">
                  <a:extLst>
                    <a:ext uri="{9D8B030D-6E8A-4147-A177-3AD203B41FA5}">
                      <a16:colId xmlns:a16="http://schemas.microsoft.com/office/drawing/2014/main" val="20000"/>
                    </a:ext>
                  </a:extLst>
                </a:gridCol>
              </a:tblGrid>
              <a:tr h="37084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graphicFrame>
        <p:nvGraphicFramePr>
          <p:cNvPr id="5" name="Table 9"/>
          <p:cNvGraphicFramePr>
            <a:graphicFrameLocks noGrp="1"/>
          </p:cNvGraphicFramePr>
          <p:nvPr/>
        </p:nvGraphicFramePr>
        <p:xfrm>
          <a:off x="1143000" y="2000250"/>
          <a:ext cx="9872663" cy="3336925"/>
        </p:xfrm>
        <a:graphic>
          <a:graphicData uri="http://schemas.openxmlformats.org/drawingml/2006/table">
            <a:tbl>
              <a:tblPr firstRow="1" bandRow="1">
                <a:tableStyleId>{5C22544A-7EE6-4342-B048-85BDC9FD1C3A}</a:tableStyleId>
              </a:tblPr>
              <a:tblGrid>
                <a:gridCol w="2003613">
                  <a:extLst>
                    <a:ext uri="{9D8B030D-6E8A-4147-A177-3AD203B41FA5}">
                      <a16:colId xmlns:a16="http://schemas.microsoft.com/office/drawing/2014/main" val="20000"/>
                    </a:ext>
                  </a:extLst>
                </a:gridCol>
                <a:gridCol w="7869051">
                  <a:extLst>
                    <a:ext uri="{9D8B030D-6E8A-4147-A177-3AD203B41FA5}">
                      <a16:colId xmlns:a16="http://schemas.microsoft.com/office/drawing/2014/main" val="20001"/>
                    </a:ext>
                  </a:extLst>
                </a:gridCol>
              </a:tblGrid>
              <a:tr h="3022302">
                <a:tc>
                  <a:txBody>
                    <a:bodyPr/>
                    <a:lstStyle/>
                    <a:p>
                      <a:pPr algn="ctr"/>
                      <a:endParaRPr lang="en-US"/>
                    </a:p>
                    <a:p>
                      <a:pPr algn="ctr"/>
                      <a:endParaRPr lang="en-US"/>
                    </a:p>
                    <a:p>
                      <a:pPr algn="ctr"/>
                      <a:endParaRPr lang="en-US"/>
                    </a:p>
                    <a:p>
                      <a:pPr algn="ctr"/>
                      <a:endParaRPr lang="en-US"/>
                    </a:p>
                    <a:p>
                      <a:pPr algn="ctr"/>
                      <a:endParaRPr lang="en-US"/>
                    </a:p>
                    <a:p>
                      <a:pPr algn="ctr"/>
                      <a:r>
                        <a:rPr lang="en-US">
                          <a:solidFill>
                            <a:schemeClr val="tx1"/>
                          </a:solidFill>
                        </a:rPr>
                        <a:t>Phishing Attack</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a:solidFill>
                            <a:schemeClr val="dk1"/>
                          </a:solidFill>
                          <a:latin typeface="+mn-lt"/>
                          <a:ea typeface="Calibri"/>
                          <a:cs typeface="Calibri"/>
                          <a:sym typeface="Calibri"/>
                        </a:rPr>
                        <a:t>To simulate a phishing scenario by creating a fake login page resembling the target website, with the aim of capturing user credentials when visited by a logged-in user.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300"/>
                        <a:buFont typeface="Arial"/>
                        <a:buNone/>
                      </a:pPr>
                      <a:r>
                        <a:rPr lang="en-US" sz="1800" b="1">
                          <a:solidFill>
                            <a:schemeClr val="dk1"/>
                          </a:solidFill>
                          <a:latin typeface="Calibri"/>
                          <a:ea typeface="Calibri"/>
                          <a:cs typeface="Calibri"/>
                          <a:sym typeface="Calibri"/>
                        </a:rPr>
                        <a:t>Toolkit Used:</a:t>
                      </a:r>
                      <a:endParaRPr lang="en-US" sz="1800" b="1">
                        <a:solidFill>
                          <a:schemeClr val="lt1"/>
                        </a:solidFill>
                        <a:latin typeface="Calibri"/>
                        <a:ea typeface="Calibri"/>
                        <a:cs typeface="Calibri"/>
                        <a:sym typeface="Calibri"/>
                      </a:endParaRPr>
                    </a:p>
                    <a:p>
                      <a:pPr marL="285750" marR="0" lvl="0" indent="-285750" algn="l" rtl="0">
                        <a:lnSpc>
                          <a:spcPct val="100000"/>
                        </a:lnSpc>
                        <a:spcBef>
                          <a:spcPts val="0"/>
                        </a:spcBef>
                        <a:spcAft>
                          <a:spcPts val="0"/>
                        </a:spcAft>
                        <a:buClr>
                          <a:schemeClr val="dk1"/>
                        </a:buClr>
                        <a:buSzPts val="1300"/>
                        <a:buFont typeface="Arial" panose="020B0604020202020204" pitchFamily="34" charset="0"/>
                        <a:buChar char="•"/>
                      </a:pPr>
                      <a:r>
                        <a:rPr lang="en-US" b="0">
                          <a:solidFill>
                            <a:schemeClr val="tx1"/>
                          </a:solidFill>
                        </a:rPr>
                        <a:t>SET Toolkit</a:t>
                      </a:r>
                    </a:p>
                    <a:p>
                      <a:pPr algn="l">
                        <a:spcBef>
                          <a:spcPts val="1200"/>
                        </a:spcBef>
                        <a:spcAft>
                          <a:spcPts val="600"/>
                        </a:spcAft>
                        <a:buNone/>
                      </a:pPr>
                      <a:r>
                        <a:rPr lang="en-US" b="1" i="0">
                          <a:solidFill>
                            <a:srgbClr val="0D0D0D"/>
                          </a:solidFill>
                          <a:effectLst/>
                          <a:latin typeface="ui-sans-serif"/>
                        </a:rPr>
                        <a:t>Inference:</a:t>
                      </a:r>
                    </a:p>
                    <a:p>
                      <a:pPr algn="l"/>
                      <a:r>
                        <a:rPr lang="en-US" b="0" i="0">
                          <a:solidFill>
                            <a:srgbClr val="0D0D0D"/>
                          </a:solidFill>
                          <a:effectLst/>
                          <a:latin typeface="ui-sans-serif"/>
                        </a:rPr>
                        <a:t>The phishing test failed, suggesting that client-side security features and cautious form handling helped prevent the attack from succeeding. This highlights good security hygiene in modern browsers and basic safeguards in place on the target site.</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Title 1"/>
          <p:cNvSpPr>
            <a:spLocks noGrp="1"/>
          </p:cNvSpPr>
          <p:nvPr>
            <p:ph type="title"/>
          </p:nvPr>
        </p:nvSpPr>
        <p:spPr>
          <a:xfrm>
            <a:off x="985838" y="236538"/>
            <a:ext cx="9875837" cy="1355725"/>
          </a:xfrm>
        </p:spPr>
        <p:txBody>
          <a:bodyPr/>
          <a:lstStyle/>
          <a:p>
            <a:r>
              <a:rPr lang="en-IN" sz="4000"/>
              <a:t>Observation:</a:t>
            </a:r>
          </a:p>
        </p:txBody>
      </p:sp>
      <p:sp>
        <p:nvSpPr>
          <p:cNvPr id="90115" name="Content Placeholder 2"/>
          <p:cNvSpPr>
            <a:spLocks noGrp="1"/>
          </p:cNvSpPr>
          <p:nvPr>
            <p:ph idx="1"/>
          </p:nvPr>
        </p:nvSpPr>
        <p:spPr>
          <a:xfrm>
            <a:off x="1158875" y="1409700"/>
            <a:ext cx="9874250" cy="4038600"/>
          </a:xfrm>
        </p:spPr>
        <p:txBody>
          <a:bodyPr/>
          <a:lstStyle/>
          <a:p>
            <a:r>
              <a:rPr lang="en-US" sz="2400"/>
              <a:t>First, I used the SET Toolkit and selected the following options:</a:t>
            </a:r>
            <a:endParaRPr lang="en-US" sz="2400">
              <a:solidFill>
                <a:srgbClr val="000000"/>
              </a:solidFill>
              <a:cs typeface="Calibri" pitchFamily="34" charset="0"/>
              <a:sym typeface="Calibri" pitchFamily="34" charset="0"/>
            </a:endParaRPr>
          </a:p>
          <a:p>
            <a:pPr lvl="1"/>
            <a:r>
              <a:rPr lang="en-US" sz="2200">
                <a:solidFill>
                  <a:srgbClr val="000000"/>
                </a:solidFill>
                <a:cs typeface="Calibri" pitchFamily="34" charset="0"/>
                <a:sym typeface="Calibri" pitchFamily="34" charset="0"/>
              </a:rPr>
              <a:t>Website Attack Vectors</a:t>
            </a:r>
          </a:p>
          <a:p>
            <a:pPr lvl="1"/>
            <a:r>
              <a:rPr lang="en-US" sz="2200">
                <a:solidFill>
                  <a:srgbClr val="000000"/>
                </a:solidFill>
                <a:cs typeface="Calibri" pitchFamily="34" charset="0"/>
                <a:sym typeface="Calibri" pitchFamily="34" charset="0"/>
              </a:rPr>
              <a:t>Credential Harvester Attack Method</a:t>
            </a:r>
          </a:p>
          <a:p>
            <a:pPr lvl="1"/>
            <a:r>
              <a:rPr lang="en-US" sz="2200">
                <a:solidFill>
                  <a:srgbClr val="000000"/>
                </a:solidFill>
                <a:cs typeface="Calibri" pitchFamily="34" charset="0"/>
                <a:sym typeface="Calibri" pitchFamily="34" charset="0"/>
              </a:rPr>
              <a:t>Site Cloner</a:t>
            </a:r>
            <a:endParaRPr lang="en-US" sz="2200"/>
          </a:p>
        </p:txBody>
      </p:sp>
      <p:pic>
        <p:nvPicPr>
          <p:cNvPr id="5" name="Picture 4"/>
          <p:cNvPicPr>
            <a:picLocks noChangeAspect="1"/>
          </p:cNvPicPr>
          <p:nvPr/>
        </p:nvPicPr>
        <p:blipFill>
          <a:blip r:embed="rId2" cstate="print"/>
          <a:stretch>
            <a:fillRect/>
          </a:stretch>
        </p:blipFill>
        <p:spPr>
          <a:xfrm>
            <a:off x="547688" y="3429000"/>
            <a:ext cx="3963987" cy="2667000"/>
          </a:xfrm>
          <a:prstGeom prst="rect">
            <a:avLst/>
          </a:prstGeom>
          <a:effectLst>
            <a:outerShdw blurRad="50800" dist="38100" dir="2700000" algn="tl" rotWithShape="0">
              <a:prstClr val="black">
                <a:alpha val="40000"/>
              </a:prstClr>
            </a:outerShdw>
          </a:effectLst>
        </p:spPr>
      </p:pic>
      <p:pic>
        <p:nvPicPr>
          <p:cNvPr id="7" name="Picture 6"/>
          <p:cNvPicPr>
            <a:picLocks noChangeAspect="1"/>
          </p:cNvPicPr>
          <p:nvPr/>
        </p:nvPicPr>
        <p:blipFill>
          <a:blip r:embed="rId3" cstate="print"/>
          <a:stretch>
            <a:fillRect/>
          </a:stretch>
        </p:blipFill>
        <p:spPr>
          <a:xfrm>
            <a:off x="4643438" y="3738563"/>
            <a:ext cx="3881437" cy="2009775"/>
          </a:xfrm>
          <a:prstGeom prst="rect">
            <a:avLst/>
          </a:prstGeom>
          <a:effectLst>
            <a:outerShdw blurRad="50800" dist="38100" dir="2700000" algn="tl" rotWithShape="0">
              <a:prstClr val="black">
                <a:alpha val="40000"/>
              </a:prstClr>
            </a:outerShdw>
          </a:effectLst>
        </p:spPr>
      </p:pic>
      <p:pic>
        <p:nvPicPr>
          <p:cNvPr id="10" name="Picture 9"/>
          <p:cNvPicPr>
            <a:picLocks noChangeAspect="1"/>
          </p:cNvPicPr>
          <p:nvPr/>
        </p:nvPicPr>
        <p:blipFill>
          <a:blip r:embed="rId4" cstate="print"/>
          <a:stretch>
            <a:fillRect/>
          </a:stretch>
        </p:blipFill>
        <p:spPr>
          <a:xfrm>
            <a:off x="8658225" y="3994150"/>
            <a:ext cx="3124200" cy="1497013"/>
          </a:xfrm>
          <a:prstGeom prst="rect">
            <a:avLst/>
          </a:prstGeom>
          <a:effectLst>
            <a:outerShdw blurRad="50800" dist="38100" dir="2700000" algn="tl" rotWithShape="0">
              <a:prstClr val="black">
                <a:alpha val="40000"/>
              </a:prstClr>
            </a:outerShdw>
          </a:effectLst>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Title 1"/>
          <p:cNvSpPr>
            <a:spLocks noGrp="1"/>
          </p:cNvSpPr>
          <p:nvPr>
            <p:ph type="title"/>
          </p:nvPr>
        </p:nvSpPr>
        <p:spPr>
          <a:xfrm>
            <a:off x="985838" y="236538"/>
            <a:ext cx="9875837" cy="1355725"/>
          </a:xfrm>
        </p:spPr>
        <p:txBody>
          <a:bodyPr/>
          <a:lstStyle/>
          <a:p>
            <a:r>
              <a:rPr lang="en-IN" sz="4000"/>
              <a:t>Observation:</a:t>
            </a:r>
          </a:p>
        </p:txBody>
      </p:sp>
      <p:sp>
        <p:nvSpPr>
          <p:cNvPr id="91139" name="Content Placeholder 2"/>
          <p:cNvSpPr>
            <a:spLocks noGrp="1"/>
          </p:cNvSpPr>
          <p:nvPr>
            <p:ph idx="1"/>
          </p:nvPr>
        </p:nvSpPr>
        <p:spPr>
          <a:xfrm>
            <a:off x="1158875" y="1217613"/>
            <a:ext cx="9874250" cy="4038600"/>
          </a:xfrm>
        </p:spPr>
        <p:txBody>
          <a:bodyPr/>
          <a:lstStyle/>
          <a:p>
            <a:r>
              <a:rPr lang="en-US" sz="2400">
                <a:solidFill>
                  <a:srgbClr val="000000"/>
                </a:solidFill>
                <a:cs typeface="Calibri" pitchFamily="34" charset="0"/>
                <a:sym typeface="Calibri" pitchFamily="34" charset="0"/>
              </a:rPr>
              <a:t>The following output was shown after I started the generation of site cloner.</a:t>
            </a:r>
          </a:p>
          <a:p>
            <a:endParaRPr lang="en-US" sz="2400">
              <a:solidFill>
                <a:srgbClr val="000000"/>
              </a:solidFill>
              <a:cs typeface="Calibri" pitchFamily="34" charset="0"/>
              <a:sym typeface="Calibri" pitchFamily="34" charset="0"/>
            </a:endParaRPr>
          </a:p>
        </p:txBody>
      </p:sp>
      <p:pic>
        <p:nvPicPr>
          <p:cNvPr id="6" name="Picture 5"/>
          <p:cNvPicPr>
            <a:picLocks noChangeAspect="1"/>
          </p:cNvPicPr>
          <p:nvPr/>
        </p:nvPicPr>
        <p:blipFill>
          <a:blip r:embed="rId2" cstate="print"/>
          <a:srcRect r="32367" b="37602"/>
          <a:stretch>
            <a:fillRect/>
          </a:stretch>
        </p:blipFill>
        <p:spPr>
          <a:xfrm>
            <a:off x="1631950" y="1727200"/>
            <a:ext cx="8683625" cy="4754563"/>
          </a:xfrm>
          <a:prstGeom prst="rect">
            <a:avLst/>
          </a:prstGeom>
          <a:effectLst>
            <a:outerShdw blurRad="50800" dist="38100" dir="2700000" algn="tl" rotWithShape="0">
              <a:prstClr val="black">
                <a:alpha val="40000"/>
              </a:prstClr>
            </a:outerShdw>
          </a:effectLst>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Title 1"/>
          <p:cNvSpPr>
            <a:spLocks noGrp="1"/>
          </p:cNvSpPr>
          <p:nvPr>
            <p:ph type="title"/>
          </p:nvPr>
        </p:nvSpPr>
        <p:spPr>
          <a:xfrm>
            <a:off x="1158875" y="200025"/>
            <a:ext cx="9874250" cy="1357313"/>
          </a:xfrm>
        </p:spPr>
        <p:txBody>
          <a:bodyPr/>
          <a:lstStyle/>
          <a:p>
            <a:r>
              <a:rPr lang="en-IN"/>
              <a:t>Result:</a:t>
            </a:r>
          </a:p>
        </p:txBody>
      </p:sp>
      <p:sp>
        <p:nvSpPr>
          <p:cNvPr id="92163" name="Content Placeholder 2"/>
          <p:cNvSpPr>
            <a:spLocks noGrp="1"/>
          </p:cNvSpPr>
          <p:nvPr>
            <p:ph idx="1"/>
          </p:nvPr>
        </p:nvSpPr>
        <p:spPr>
          <a:xfrm>
            <a:off x="1158875" y="1276350"/>
            <a:ext cx="9872663" cy="4038600"/>
          </a:xfrm>
        </p:spPr>
        <p:txBody>
          <a:bodyPr/>
          <a:lstStyle/>
          <a:p>
            <a:r>
              <a:rPr lang="en-US"/>
              <a:t>I typed the site link to be cloned.</a:t>
            </a:r>
          </a:p>
          <a:p>
            <a:r>
              <a:rPr lang="en-US"/>
              <a:t>The process began and I typed the IP address of my computer in the search bar (here, 172.16.202.129).</a:t>
            </a:r>
          </a:p>
          <a:p>
            <a:r>
              <a:rPr lang="en-IN"/>
              <a:t>But the access to the website was finally denied.</a:t>
            </a:r>
          </a:p>
        </p:txBody>
      </p:sp>
      <p:pic>
        <p:nvPicPr>
          <p:cNvPr id="7" name="Picture 6"/>
          <p:cNvPicPr>
            <a:picLocks noChangeAspect="1"/>
          </p:cNvPicPr>
          <p:nvPr/>
        </p:nvPicPr>
        <p:blipFill>
          <a:blip r:embed="rId2" cstate="print"/>
          <a:srcRect t="57502" b="-467"/>
          <a:stretch>
            <a:fillRect/>
          </a:stretch>
        </p:blipFill>
        <p:spPr>
          <a:xfrm>
            <a:off x="412750" y="3214688"/>
            <a:ext cx="6003925" cy="3233737"/>
          </a:xfrm>
          <a:prstGeom prst="rect">
            <a:avLst/>
          </a:prstGeom>
          <a:effectLst>
            <a:outerShdw blurRad="50800" dist="38100" dir="2700000" algn="tl" rotWithShape="0">
              <a:prstClr val="black">
                <a:alpha val="40000"/>
              </a:prstClr>
            </a:outerShdw>
          </a:effectLst>
        </p:spPr>
      </p:pic>
      <p:pic>
        <p:nvPicPr>
          <p:cNvPr id="8" name="Picture 7"/>
          <p:cNvPicPr>
            <a:picLocks noChangeAspect="1"/>
          </p:cNvPicPr>
          <p:nvPr/>
        </p:nvPicPr>
        <p:blipFill>
          <a:blip r:embed="rId3" cstate="print"/>
          <a:srcRect r="28173"/>
          <a:stretch>
            <a:fillRect/>
          </a:stretch>
        </p:blipFill>
        <p:spPr>
          <a:xfrm>
            <a:off x="6464300" y="2586038"/>
            <a:ext cx="5407025" cy="2862262"/>
          </a:xfrm>
          <a:prstGeom prst="rect">
            <a:avLst/>
          </a:prstGeom>
          <a:effectLst>
            <a:outerShdw blurRad="50800" dist="38100" dir="2700000" algn="tl" rotWithShape="0">
              <a:prstClr val="black">
                <a:alpha val="40000"/>
              </a:prstClr>
            </a:outerShdw>
          </a:effectLst>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Title 1"/>
          <p:cNvSpPr>
            <a:spLocks noGrp="1"/>
          </p:cNvSpPr>
          <p:nvPr>
            <p:ph type="title"/>
          </p:nvPr>
        </p:nvSpPr>
        <p:spPr/>
        <p:txBody>
          <a:bodyPr/>
          <a:lstStyle/>
          <a:p>
            <a:r>
              <a:rPr lang="en-IN"/>
              <a:t>Recommendation:</a:t>
            </a:r>
          </a:p>
        </p:txBody>
      </p:sp>
      <p:sp>
        <p:nvSpPr>
          <p:cNvPr id="93187" name="Rectangle 4"/>
          <p:cNvSpPr>
            <a:spLocks noGrp="1" noChangeArrowheads="1"/>
          </p:cNvSpPr>
          <p:nvPr>
            <p:ph idx="1"/>
          </p:nvPr>
        </p:nvSpPr>
        <p:spPr>
          <a:xfrm>
            <a:off x="1265238" y="1965325"/>
            <a:ext cx="9661525" cy="4156075"/>
          </a:xfrm>
        </p:spPr>
        <p:txBody>
          <a:bodyPr anchor="ctr">
            <a:spAutoFit/>
          </a:bodyPr>
          <a:lstStyle/>
          <a:p>
            <a:pPr marL="0" indent="0" eaLnBrk="0" hangingPunct="0">
              <a:lnSpc>
                <a:spcPct val="100000"/>
              </a:lnSpc>
              <a:spcBef>
                <a:spcPct val="0"/>
              </a:spcBef>
              <a:buClrTx/>
              <a:buSzTx/>
              <a:buFontTx/>
              <a:buChar char="•"/>
            </a:pPr>
            <a:r>
              <a:rPr lang="en-US" altLang="en-US"/>
              <a:t>Continue using strict SameSite and Secure cookie attributes.</a:t>
            </a:r>
          </a:p>
          <a:p>
            <a:pPr marL="0" indent="0" eaLnBrk="0" hangingPunct="0">
              <a:lnSpc>
                <a:spcPct val="100000"/>
              </a:lnSpc>
              <a:spcBef>
                <a:spcPct val="0"/>
              </a:spcBef>
              <a:buClrTx/>
              <a:buSzTx/>
              <a:buFontTx/>
              <a:buChar char="•"/>
            </a:pPr>
            <a:endParaRPr lang="en-US" altLang="en-US"/>
          </a:p>
          <a:p>
            <a:pPr marL="0" indent="0" eaLnBrk="0" hangingPunct="0">
              <a:lnSpc>
                <a:spcPct val="100000"/>
              </a:lnSpc>
              <a:spcBef>
                <a:spcPct val="0"/>
              </a:spcBef>
              <a:buClrTx/>
              <a:buSzTx/>
              <a:buFontTx/>
              <a:buChar char="•"/>
            </a:pPr>
            <a:r>
              <a:rPr lang="en-US" altLang="en-US"/>
              <a:t>Enable browser protections like HSTS and X-Frame-Options headers.</a:t>
            </a:r>
          </a:p>
          <a:p>
            <a:pPr marL="0" indent="0" eaLnBrk="0" hangingPunct="0">
              <a:lnSpc>
                <a:spcPct val="100000"/>
              </a:lnSpc>
              <a:spcBef>
                <a:spcPct val="0"/>
              </a:spcBef>
              <a:buClrTx/>
              <a:buSzTx/>
              <a:buFontTx/>
              <a:buChar char="•"/>
            </a:pPr>
            <a:endParaRPr lang="en-US" altLang="en-US"/>
          </a:p>
          <a:p>
            <a:pPr marL="0" indent="0" eaLnBrk="0" hangingPunct="0">
              <a:lnSpc>
                <a:spcPct val="100000"/>
              </a:lnSpc>
              <a:spcBef>
                <a:spcPct val="0"/>
              </a:spcBef>
              <a:buClrTx/>
              <a:buSzTx/>
              <a:buFontTx/>
              <a:buChar char="•"/>
            </a:pPr>
            <a:r>
              <a:rPr lang="en-US" altLang="en-US"/>
              <a:t>Educate users to avoid clicking on suspicious links.</a:t>
            </a:r>
          </a:p>
          <a:p>
            <a:pPr marL="0" indent="0" eaLnBrk="0" hangingPunct="0">
              <a:lnSpc>
                <a:spcPct val="100000"/>
              </a:lnSpc>
              <a:spcBef>
                <a:spcPct val="0"/>
              </a:spcBef>
              <a:buClrTx/>
              <a:buSzTx/>
              <a:buFontTx/>
              <a:buChar char="•"/>
            </a:pPr>
            <a:endParaRPr lang="en-US" altLang="en-US"/>
          </a:p>
          <a:p>
            <a:pPr marL="0" indent="0" eaLnBrk="0" hangingPunct="0">
              <a:lnSpc>
                <a:spcPct val="100000"/>
              </a:lnSpc>
              <a:spcBef>
                <a:spcPct val="0"/>
              </a:spcBef>
              <a:buClrTx/>
              <a:buSzTx/>
              <a:buFontTx/>
              <a:buChar char="•"/>
            </a:pPr>
            <a:r>
              <a:rPr lang="en-US" altLang="en-US"/>
              <a:t>Implement two-factor authentication (2FA) to mitigate phishing impact.</a:t>
            </a:r>
          </a:p>
          <a:p>
            <a:pPr marL="0" indent="0" eaLnBrk="0" hangingPunct="0">
              <a:lnSpc>
                <a:spcPct val="100000"/>
              </a:lnSpc>
              <a:spcBef>
                <a:spcPct val="0"/>
              </a:spcBef>
              <a:buClrTx/>
              <a:buSzTx/>
              <a:buFontTx/>
              <a:buChar char="•"/>
            </a:pPr>
            <a:endParaRPr lang="en-US" altLang="en-US"/>
          </a:p>
          <a:p>
            <a:pPr marL="0" indent="0" eaLnBrk="0" hangingPunct="0">
              <a:lnSpc>
                <a:spcPct val="100000"/>
              </a:lnSpc>
              <a:spcBef>
                <a:spcPct val="0"/>
              </a:spcBef>
              <a:buClrTx/>
              <a:buSzTx/>
              <a:buFontTx/>
              <a:buChar char="•"/>
            </a:pPr>
            <a:endParaRPr lang="en-US" altLang="en-US"/>
          </a:p>
          <a:p>
            <a:pPr marL="0" indent="0" eaLnBrk="0" hangingPunct="0">
              <a:lnSpc>
                <a:spcPct val="100000"/>
              </a:lnSpc>
              <a:spcBef>
                <a:spcPct val="0"/>
              </a:spcBef>
              <a:buClrTx/>
              <a:buSzTx/>
              <a:buFontTx/>
              <a:buChar char="•"/>
            </a:pPr>
            <a:endParaRPr lang="en-US" altLang="en-US"/>
          </a:p>
          <a:p>
            <a:pPr marL="0" indent="0" eaLnBrk="0" hangingPunct="0">
              <a:lnSpc>
                <a:spcPct val="100000"/>
              </a:lnSpc>
              <a:spcBef>
                <a:spcPct val="0"/>
              </a:spcBef>
              <a:buClrTx/>
              <a:buSzTx/>
              <a:buFontTx/>
              <a:buChar char="•"/>
            </a:pPr>
            <a:endParaRPr lang="en-US" altLang="en-US"/>
          </a:p>
          <a:p>
            <a:pPr marL="0" indent="0" eaLnBrk="0" hangingPunct="0">
              <a:lnSpc>
                <a:spcPct val="100000"/>
              </a:lnSpc>
              <a:spcBef>
                <a:spcPct val="0"/>
              </a:spcBef>
              <a:buClrTx/>
              <a:buSzTx/>
              <a:buFontTx/>
              <a:buChar char="•"/>
            </a:pPr>
            <a:endParaRPr lang="en-US" altLang="en-US"/>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Title 1"/>
          <p:cNvSpPr>
            <a:spLocks noGrp="1"/>
          </p:cNvSpPr>
          <p:nvPr>
            <p:ph type="title"/>
          </p:nvPr>
        </p:nvSpPr>
        <p:spPr>
          <a:xfrm>
            <a:off x="1143000" y="609600"/>
            <a:ext cx="9875838" cy="896938"/>
          </a:xfrm>
        </p:spPr>
        <p:txBody>
          <a:bodyPr/>
          <a:lstStyle/>
          <a:p>
            <a:r>
              <a:rPr lang="en-US"/>
              <a:t>17. Forced Browsing</a:t>
            </a:r>
          </a:p>
        </p:txBody>
      </p:sp>
      <p:graphicFrame>
        <p:nvGraphicFramePr>
          <p:cNvPr id="4" name="Table 8"/>
          <p:cNvGraphicFramePr>
            <a:graphicFrameLocks/>
          </p:cNvGraphicFramePr>
          <p:nvPr/>
        </p:nvGraphicFramePr>
        <p:xfrm>
          <a:off x="1139825" y="1714500"/>
          <a:ext cx="9872663" cy="371475"/>
        </p:xfrm>
        <a:graphic>
          <a:graphicData uri="http://schemas.openxmlformats.org/drawingml/2006/table">
            <a:tbl>
              <a:tblPr firstRow="1" bandRow="1">
                <a:tableStyleId>{00A15C55-8517-42AA-B614-E9B94910E393}</a:tableStyleId>
              </a:tblPr>
              <a:tblGrid>
                <a:gridCol w="9872663">
                  <a:extLst>
                    <a:ext uri="{9D8B030D-6E8A-4147-A177-3AD203B41FA5}">
                      <a16:colId xmlns:a16="http://schemas.microsoft.com/office/drawing/2014/main" val="20000"/>
                    </a:ext>
                  </a:extLst>
                </a:gridCol>
              </a:tblGrid>
              <a:tr h="37084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graphicFrame>
        <p:nvGraphicFramePr>
          <p:cNvPr id="5" name="Table 9"/>
          <p:cNvGraphicFramePr>
            <a:graphicFrameLocks noGrp="1"/>
          </p:cNvGraphicFramePr>
          <p:nvPr/>
        </p:nvGraphicFramePr>
        <p:xfrm>
          <a:off x="1139825" y="2085975"/>
          <a:ext cx="9872663" cy="3022600"/>
        </p:xfrm>
        <a:graphic>
          <a:graphicData uri="http://schemas.openxmlformats.org/drawingml/2006/table">
            <a:tbl>
              <a:tblPr firstRow="1" bandRow="1">
                <a:tableStyleId>{5C22544A-7EE6-4342-B048-85BDC9FD1C3A}</a:tableStyleId>
              </a:tblPr>
              <a:tblGrid>
                <a:gridCol w="2003613">
                  <a:extLst>
                    <a:ext uri="{9D8B030D-6E8A-4147-A177-3AD203B41FA5}">
                      <a16:colId xmlns:a16="http://schemas.microsoft.com/office/drawing/2014/main" val="20000"/>
                    </a:ext>
                  </a:extLst>
                </a:gridCol>
                <a:gridCol w="7869051">
                  <a:extLst>
                    <a:ext uri="{9D8B030D-6E8A-4147-A177-3AD203B41FA5}">
                      <a16:colId xmlns:a16="http://schemas.microsoft.com/office/drawing/2014/main" val="20001"/>
                    </a:ext>
                  </a:extLst>
                </a:gridCol>
              </a:tblGrid>
              <a:tr h="3022302">
                <a:tc>
                  <a:txBody>
                    <a:bodyPr/>
                    <a:lstStyle/>
                    <a:p>
                      <a:pPr algn="ctr"/>
                      <a:endParaRPr lang="en-US" dirty="0"/>
                    </a:p>
                    <a:p>
                      <a:pPr algn="ctr"/>
                      <a:endParaRPr lang="en-US" dirty="0"/>
                    </a:p>
                    <a:p>
                      <a:pPr algn="ctr"/>
                      <a:endParaRPr lang="en-US" dirty="0"/>
                    </a:p>
                    <a:p>
                      <a:pPr algn="ctr"/>
                      <a:endParaRPr lang="en-US" dirty="0"/>
                    </a:p>
                    <a:p>
                      <a:pPr algn="ctr"/>
                      <a:r>
                        <a:rPr lang="en-US" dirty="0"/>
                        <a:t>Force Browsing</a:t>
                      </a:r>
                    </a:p>
                    <a:p>
                      <a:pPr algn="ctr"/>
                      <a:r>
                        <a:rPr lang="en-US" dirty="0"/>
                        <a:t>(Severe)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dirty="0">
                          <a:solidFill>
                            <a:schemeClr val="dk1"/>
                          </a:solidFill>
                          <a:latin typeface="Calibri"/>
                          <a:ea typeface="Calibri"/>
                          <a:cs typeface="Calibri"/>
                          <a:sym typeface="Calibri"/>
                        </a:rPr>
                        <a:t>Below given URL is vulnerable to forced browsing.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dirty="0">
                          <a:solidFill>
                            <a:schemeClr val="dk1"/>
                          </a:solidFill>
                          <a:latin typeface="Calibri"/>
                          <a:ea typeface="Calibri"/>
                          <a:cs typeface="Calibri"/>
                          <a:sym typeface="Calibri"/>
                        </a:rPr>
                        <a:t> </a:t>
                      </a:r>
                    </a:p>
                    <a:p>
                      <a:pPr marL="0" marR="0" lvl="0" indent="0" algn="l" rtl="0">
                        <a:spcBef>
                          <a:spcPts val="0"/>
                        </a:spcBef>
                        <a:spcAft>
                          <a:spcPts val="0"/>
                        </a:spcAft>
                        <a:buNone/>
                      </a:pPr>
                      <a:r>
                        <a:rPr lang="en-US" sz="1800" b="1" dirty="0">
                          <a:solidFill>
                            <a:schemeClr val="dk1"/>
                          </a:solidFill>
                          <a:latin typeface="Calibri"/>
                          <a:ea typeface="Calibri"/>
                          <a:cs typeface="Calibri"/>
                          <a:sym typeface="Calibri"/>
                        </a:rPr>
                        <a:t>Affected URL :</a:t>
                      </a:r>
                      <a:endParaRPr lang="en-US" sz="1800" b="0" i="0" u="none" strike="noStrike" dirty="0">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1300"/>
                        <a:buFont typeface="Arial"/>
                        <a:buChar char="•"/>
                      </a:pPr>
                      <a:r>
                        <a:rPr lang="en-US" sz="1800" b="0" i="0" u="none" strike="noStrike">
                          <a:solidFill>
                            <a:schemeClr val="dk1"/>
                          </a:solidFill>
                          <a:latin typeface="+mn-lt"/>
                          <a:ea typeface="Calibri"/>
                          <a:cs typeface="Calibri"/>
                          <a:sym typeface="Calibri"/>
                        </a:rPr>
                        <a:t>http://65.2.176.204/</a:t>
                      </a:r>
                    </a:p>
                    <a:p>
                      <a:pPr marL="285750" marR="0" lvl="0" indent="-285750" algn="l" rtl="0">
                        <a:spcBef>
                          <a:spcPts val="0"/>
                        </a:spcBef>
                        <a:spcAft>
                          <a:spcPts val="0"/>
                        </a:spcAft>
                        <a:buClr>
                          <a:schemeClr val="dk1"/>
                        </a:buClr>
                        <a:buSzPts val="1300"/>
                        <a:buFont typeface="Arial"/>
                        <a:buChar char="•"/>
                      </a:pPr>
                      <a:endParaRPr lang="en-US" sz="1800" b="1"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300"/>
                        <a:buFont typeface="Arial"/>
                        <a:buNone/>
                      </a:pPr>
                      <a:r>
                        <a:rPr lang="en-US" sz="1800" b="1" dirty="0">
                          <a:solidFill>
                            <a:schemeClr val="dk1"/>
                          </a:solidFill>
                          <a:latin typeface="Calibri"/>
                          <a:ea typeface="Calibri"/>
                          <a:cs typeface="Calibri"/>
                          <a:sym typeface="Calibri"/>
                        </a:rPr>
                        <a:t>Forced URLs:</a:t>
                      </a:r>
                      <a:endParaRPr lang="en-US" sz="1800" b="0" dirty="0">
                        <a:solidFill>
                          <a:schemeClr val="dk1"/>
                        </a:solidFill>
                        <a:latin typeface="Calibri"/>
                        <a:ea typeface="Calibri"/>
                        <a:cs typeface="Calibri"/>
                        <a:sym typeface="Calibri"/>
                      </a:endParaRPr>
                    </a:p>
                    <a:p>
                      <a:pPr marL="285750" marR="0" lvl="0" indent="-285750" algn="l" defTabSz="914400" rtl="0" eaLnBrk="1" fontAlgn="auto" latinLnBrk="0" hangingPunct="1">
                        <a:lnSpc>
                          <a:spcPct val="100000"/>
                        </a:lnSpc>
                        <a:spcBef>
                          <a:spcPts val="0"/>
                        </a:spcBef>
                        <a:spcAft>
                          <a:spcPts val="0"/>
                        </a:spcAft>
                        <a:buClr>
                          <a:schemeClr val="dk1"/>
                        </a:buClr>
                        <a:buSzPts val="1300"/>
                        <a:buFont typeface="Arial"/>
                        <a:buChar char="•"/>
                        <a:tabLst/>
                        <a:defRPr/>
                      </a:pPr>
                      <a:r>
                        <a:rPr lang="en-US" sz="1800" b="0" i="0" u="none" strike="noStrike">
                          <a:solidFill>
                            <a:schemeClr val="dk1"/>
                          </a:solidFill>
                          <a:latin typeface="+mn-lt"/>
                          <a:ea typeface="Calibri"/>
                          <a:cs typeface="Calibri"/>
                          <a:sym typeface="Calibri"/>
                        </a:rPr>
                        <a:t>http://65.2.176.204/admin31/dashboard.php</a:t>
                      </a:r>
                    </a:p>
                    <a:p>
                      <a:pPr marL="285750" marR="0" lvl="0" indent="-285750" algn="l" defTabSz="914400" rtl="0" eaLnBrk="1" fontAlgn="auto" latinLnBrk="0" hangingPunct="1">
                        <a:lnSpc>
                          <a:spcPct val="100000"/>
                        </a:lnSpc>
                        <a:spcBef>
                          <a:spcPts val="0"/>
                        </a:spcBef>
                        <a:spcAft>
                          <a:spcPts val="0"/>
                        </a:spcAft>
                        <a:buClr>
                          <a:schemeClr val="dk1"/>
                        </a:buClr>
                        <a:buSzPts val="1300"/>
                        <a:buFont typeface="Arial"/>
                        <a:buChar char="•"/>
                        <a:tabLst/>
                        <a:defRPr/>
                      </a:pPr>
                      <a:r>
                        <a:rPr lang="en-US" sz="1800" b="0" i="0" u="none" strike="noStrike">
                          <a:solidFill>
                            <a:schemeClr val="dk1"/>
                          </a:solidFill>
                          <a:latin typeface="+mn-lt"/>
                          <a:ea typeface="Calibri"/>
                          <a:cs typeface="Calibri"/>
                          <a:sym typeface="Calibri"/>
                        </a:rPr>
                        <a:t>http://65.2.176.204/admin31/console.php</a:t>
                      </a:r>
                      <a:endParaRPr lang="en-US" sz="1800" b="0" i="0" u="none" strike="noStrike" dirty="0">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1300"/>
                        <a:buFont typeface="Arial"/>
                        <a:buChar char="•"/>
                      </a:pPr>
                      <a:endParaRPr lang="en-US" sz="1800" b="0" dirty="0">
                        <a:solidFill>
                          <a:schemeClr val="dk1"/>
                        </a:solidFill>
                        <a:latin typeface="Calibri"/>
                        <a:ea typeface="Calibri"/>
                        <a:cs typeface="Calibri"/>
                        <a:sym typeface="Calibri"/>
                      </a:endParaRPr>
                    </a:p>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p:txBody>
          <a:bodyPr/>
          <a:lstStyle/>
          <a:p>
            <a:pPr marL="742950" indent="-742950">
              <a:buFont typeface="Calibri" pitchFamily="34" charset="0"/>
              <a:buAutoNum type="arabicPeriod"/>
            </a:pPr>
            <a:r>
              <a:rPr lang="en-IN" sz="4000"/>
              <a:t>Google Dorks</a:t>
            </a:r>
          </a:p>
        </p:txBody>
      </p:sp>
      <p:graphicFrame>
        <p:nvGraphicFramePr>
          <p:cNvPr id="7" name="Table 8"/>
          <p:cNvGraphicFramePr>
            <a:graphicFrameLocks/>
          </p:cNvGraphicFramePr>
          <p:nvPr/>
        </p:nvGraphicFramePr>
        <p:xfrm>
          <a:off x="1143000" y="1628775"/>
          <a:ext cx="9872663" cy="370840"/>
        </p:xfrm>
        <a:graphic>
          <a:graphicData uri="http://schemas.openxmlformats.org/drawingml/2006/table">
            <a:tbl>
              <a:tblPr firstRow="1" bandRow="1">
                <a:tableStyleId>{00A15C55-8517-42AA-B614-E9B94910E393}</a:tableStyleId>
              </a:tblPr>
              <a:tblGrid>
                <a:gridCol w="9872663">
                  <a:extLst>
                    <a:ext uri="{9D8B030D-6E8A-4147-A177-3AD203B41FA5}">
                      <a16:colId xmlns:a16="http://schemas.microsoft.com/office/drawing/2014/main" val="20000"/>
                    </a:ext>
                  </a:extLst>
                </a:gridCol>
              </a:tblGrid>
              <a:tr h="37084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graphicFrame>
        <p:nvGraphicFramePr>
          <p:cNvPr id="8" name="Table 9"/>
          <p:cNvGraphicFramePr>
            <a:graphicFrameLocks noGrp="1"/>
          </p:cNvGraphicFramePr>
          <p:nvPr/>
        </p:nvGraphicFramePr>
        <p:xfrm>
          <a:off x="1143000" y="2000250"/>
          <a:ext cx="9872664" cy="3934460"/>
        </p:xfrm>
        <a:graphic>
          <a:graphicData uri="http://schemas.openxmlformats.org/drawingml/2006/table">
            <a:tbl>
              <a:tblPr firstRow="1" bandRow="1">
                <a:tableStyleId>{5C22544A-7EE6-4342-B048-85BDC9FD1C3A}</a:tableStyleId>
              </a:tblPr>
              <a:tblGrid>
                <a:gridCol w="2003613">
                  <a:extLst>
                    <a:ext uri="{9D8B030D-6E8A-4147-A177-3AD203B41FA5}">
                      <a16:colId xmlns:a16="http://schemas.microsoft.com/office/drawing/2014/main" val="20000"/>
                    </a:ext>
                  </a:extLst>
                </a:gridCol>
                <a:gridCol w="7869051">
                  <a:extLst>
                    <a:ext uri="{9D8B030D-6E8A-4147-A177-3AD203B41FA5}">
                      <a16:colId xmlns:a16="http://schemas.microsoft.com/office/drawing/2014/main" val="20001"/>
                    </a:ext>
                  </a:extLst>
                </a:gridCol>
              </a:tblGrid>
              <a:tr h="3934460">
                <a:tc>
                  <a:txBody>
                    <a:bodyPr/>
                    <a:lstStyle/>
                    <a:p>
                      <a:pPr algn="ctr"/>
                      <a:endParaRPr lang="en-US"/>
                    </a:p>
                    <a:p>
                      <a:pPr algn="ctr"/>
                      <a:endParaRPr lang="en-US"/>
                    </a:p>
                    <a:p>
                      <a:pPr algn="ctr"/>
                      <a:endParaRPr lang="en-US"/>
                    </a:p>
                    <a:p>
                      <a:pPr algn="ctr"/>
                      <a:endParaRPr lang="en-US" dirty="0"/>
                    </a:p>
                    <a:p>
                      <a:pPr algn="ctr"/>
                      <a:endParaRPr lang="en-US" dirty="0"/>
                    </a:p>
                    <a:p>
                      <a:pPr algn="ctr"/>
                      <a:endParaRPr lang="en-US" dirty="0">
                        <a:solidFill>
                          <a:schemeClr val="tx1"/>
                        </a:solidFill>
                      </a:endParaRPr>
                    </a:p>
                    <a:p>
                      <a:pPr algn="ctr"/>
                      <a:r>
                        <a:rPr lang="en-US">
                          <a:solidFill>
                            <a:schemeClr val="tx1"/>
                          </a:solidFill>
                        </a:rPr>
                        <a:t>Google Dorks</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a:solidFill>
                          <a:schemeClr val="dk1"/>
                        </a:solidFill>
                        <a:latin typeface="+mn-lt"/>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a:solidFill>
                            <a:schemeClr val="dk1"/>
                          </a:solidFill>
                          <a:latin typeface="+mn-lt"/>
                          <a:ea typeface="Calibri"/>
                          <a:cs typeface="Calibri"/>
                          <a:sym typeface="Calibri"/>
                        </a:rPr>
                        <a:t>Used advanced Google search queries to find exposed directories, login pages, and possibly misconfigured files.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b="1">
                          <a:solidFill>
                            <a:schemeClr val="dk1"/>
                          </a:solidFill>
                          <a:latin typeface="Calibri"/>
                          <a:ea typeface="Calibri"/>
                          <a:cs typeface="Calibri"/>
                          <a:sym typeface="Calibri"/>
                        </a:rPr>
                        <a:t>Dorks used:</a:t>
                      </a:r>
                    </a:p>
                    <a:p>
                      <a:pPr marL="0" marR="0" lvl="0" indent="0" algn="l" rtl="0">
                        <a:spcBef>
                          <a:spcPts val="0"/>
                        </a:spcBef>
                        <a:spcAft>
                          <a:spcPts val="0"/>
                        </a:spcAft>
                        <a:buNone/>
                      </a:pPr>
                      <a:endParaRPr lang="en-US" sz="1800" b="0" i="0" u="none" strike="noStrike" dirty="0">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1300"/>
                        <a:buFont typeface="Arial"/>
                        <a:buChar char="•"/>
                      </a:pPr>
                      <a:r>
                        <a:rPr lang="en-US" sz="1800" b="0" i="0" u="none" strike="noStrike">
                          <a:solidFill>
                            <a:schemeClr val="dk1"/>
                          </a:solidFill>
                          <a:latin typeface="Calibri"/>
                          <a:ea typeface="Calibri"/>
                          <a:cs typeface="Calibri"/>
                          <a:sym typeface="Calibri"/>
                        </a:rPr>
                        <a:t>site: internshala.com lifestyle store</a:t>
                      </a:r>
                      <a:endParaRPr lang="en-US" sz="1800" b="0" i="0" u="none" strike="noStrike" dirty="0">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1300"/>
                        <a:buFont typeface="Arial"/>
                        <a:buChar char="•"/>
                      </a:pPr>
                      <a:endParaRPr lang="en-US" sz="1800" b="0" i="0" u="none" strike="noStrike" dirty="0">
                        <a:solidFill>
                          <a:schemeClr val="dk1"/>
                        </a:solidFill>
                        <a:latin typeface="Calibri"/>
                        <a:ea typeface="Calibri"/>
                        <a:cs typeface="Calibri"/>
                        <a:sym typeface="Calibri"/>
                      </a:endParaRPr>
                    </a:p>
                    <a:p>
                      <a:pPr marL="285750" marR="0" lvl="0" indent="-285750" algn="l" defTabSz="914400" rtl="0" eaLnBrk="1" fontAlgn="auto" latinLnBrk="0" hangingPunct="1">
                        <a:lnSpc>
                          <a:spcPct val="100000"/>
                        </a:lnSpc>
                        <a:spcBef>
                          <a:spcPts val="0"/>
                        </a:spcBef>
                        <a:spcAft>
                          <a:spcPts val="0"/>
                        </a:spcAft>
                        <a:buClr>
                          <a:schemeClr val="dk1"/>
                        </a:buClr>
                        <a:buSzPts val="1300"/>
                        <a:buFont typeface="Arial"/>
                        <a:buChar char="•"/>
                        <a:tabLst/>
                        <a:defRPr/>
                      </a:pPr>
                      <a:r>
                        <a:rPr lang="en-US" sz="1800" b="0" i="0" u="none" strike="noStrike">
                          <a:solidFill>
                            <a:schemeClr val="dk1"/>
                          </a:solidFill>
                          <a:latin typeface="Calibri"/>
                          <a:ea typeface="Calibri"/>
                          <a:cs typeface="Calibri"/>
                          <a:sym typeface="Calibri"/>
                        </a:rPr>
                        <a:t>intitie: index of ethical hacking internshala</a:t>
                      </a:r>
                      <a:endParaRPr lang="en-US" sz="1800" b="0" i="0" u="none" strike="noStrike" dirty="0">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300"/>
                        <a:buFont typeface="Arial"/>
                        <a:buNone/>
                      </a:pPr>
                      <a:endParaRPr lang="en-US" sz="1800" b="0" i="0" u="none" strike="noStrik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300"/>
                        <a:buFont typeface="Arial"/>
                        <a:buNone/>
                      </a:pPr>
                      <a:r>
                        <a:rPr lang="en-US" sz="1800" b="1">
                          <a:solidFill>
                            <a:schemeClr val="dk1"/>
                          </a:solidFill>
                          <a:latin typeface="+mn-lt"/>
                          <a:ea typeface="Calibri"/>
                          <a:cs typeface="Calibri"/>
                          <a:sym typeface="Calibri"/>
                        </a:rPr>
                        <a:t>Inference: </a:t>
                      </a:r>
                    </a:p>
                    <a:p>
                      <a:pPr marL="0" marR="0" lvl="0" indent="0" algn="l" rtl="0">
                        <a:lnSpc>
                          <a:spcPct val="100000"/>
                        </a:lnSpc>
                        <a:spcBef>
                          <a:spcPts val="0"/>
                        </a:spcBef>
                        <a:spcAft>
                          <a:spcPts val="0"/>
                        </a:spcAft>
                        <a:buClr>
                          <a:schemeClr val="dk1"/>
                        </a:buClr>
                        <a:buSzPts val="1300"/>
                        <a:buFont typeface="Arial"/>
                        <a:buNone/>
                      </a:pPr>
                      <a:endParaRPr lang="en-US" sz="1800" b="1">
                        <a:solidFill>
                          <a:schemeClr val="dk1"/>
                        </a:solidFill>
                        <a:latin typeface="+mn-lt"/>
                        <a:ea typeface="Calibri"/>
                        <a:cs typeface="Calibri"/>
                        <a:sym typeface="Calibri"/>
                      </a:endParaRPr>
                    </a:p>
                    <a:p>
                      <a:pPr marL="0" marR="0" lvl="0" indent="0" algn="l" rtl="0">
                        <a:lnSpc>
                          <a:spcPct val="100000"/>
                        </a:lnSpc>
                        <a:spcBef>
                          <a:spcPts val="0"/>
                        </a:spcBef>
                        <a:spcAft>
                          <a:spcPts val="0"/>
                        </a:spcAft>
                        <a:buClr>
                          <a:schemeClr val="dk1"/>
                        </a:buClr>
                        <a:buSzPts val="1300"/>
                        <a:buFont typeface="Arial"/>
                        <a:buNone/>
                      </a:pPr>
                      <a:r>
                        <a:rPr lang="en-US" sz="1800" b="0">
                          <a:solidFill>
                            <a:schemeClr val="dk1"/>
                          </a:solidFill>
                          <a:latin typeface="+mn-lt"/>
                          <a:ea typeface="Calibri"/>
                          <a:cs typeface="Calibri"/>
                          <a:sym typeface="Calibri"/>
                        </a:rPr>
                        <a:t>Identified publicly accessible PHP files and potentially sensitive endpoints.</a:t>
                      </a:r>
                      <a:endParaRPr lang="en-US" sz="1800" b="0" dirty="0">
                        <a:solidFill>
                          <a:schemeClr val="dk1"/>
                        </a:solidFill>
                        <a:latin typeface="Calibri"/>
                        <a:ea typeface="Calibri"/>
                        <a:cs typeface="Calibri"/>
                        <a:sym typeface="Calibri"/>
                      </a:endParaRPr>
                    </a:p>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9875838" cy="654050"/>
          </a:xfrm>
        </p:spPr>
        <p:txBody>
          <a:bodyPr rtlCol="0">
            <a:normAutofit fontScale="90000"/>
          </a:bodyPr>
          <a:lstStyle/>
          <a:p>
            <a:pPr fontAlgn="auto">
              <a:spcAft>
                <a:spcPts val="0"/>
              </a:spcAft>
              <a:defRPr/>
            </a:pPr>
            <a:r>
              <a:rPr lang="en-US" dirty="0"/>
              <a:t>Observation</a:t>
            </a:r>
          </a:p>
        </p:txBody>
      </p:sp>
      <p:sp>
        <p:nvSpPr>
          <p:cNvPr id="3" name="Content Placeholder 2"/>
          <p:cNvSpPr>
            <a:spLocks noGrp="1"/>
          </p:cNvSpPr>
          <p:nvPr>
            <p:ph idx="1"/>
          </p:nvPr>
        </p:nvSpPr>
        <p:spPr>
          <a:xfrm>
            <a:off x="1158875" y="1416050"/>
            <a:ext cx="9874250" cy="4038600"/>
          </a:xfrm>
        </p:spPr>
        <p:txBody>
          <a:bodyPr rtlCol="0">
            <a:normAutofit/>
          </a:bodyPr>
          <a:lstStyle/>
          <a:p>
            <a:pPr indent="-182880" fontAlgn="auto">
              <a:spcAft>
                <a:spcPts val="0"/>
              </a:spcAft>
              <a:defRPr/>
            </a:pPr>
            <a:r>
              <a:rPr lang="en-US" sz="1800">
                <a:ea typeface="Roboto" panose="02000000000000000000" pitchFamily="2" charset="0"/>
                <a:cs typeface="Roboto" panose="02000000000000000000" pitchFamily="2" charset="0"/>
              </a:rPr>
              <a:t>First </a:t>
            </a:r>
            <a:r>
              <a:rPr lang="en-US" sz="1800" dirty="0">
                <a:ea typeface="Roboto" panose="02000000000000000000" pitchFamily="2" charset="0"/>
                <a:cs typeface="Roboto" panose="02000000000000000000" pitchFamily="2" charset="0"/>
              </a:rPr>
              <a:t>of all, login to your customer account on the main shopping website.</a:t>
            </a:r>
          </a:p>
          <a:p>
            <a:pPr indent="-182880" fontAlgn="auto">
              <a:spcAft>
                <a:spcPts val="0"/>
              </a:spcAft>
              <a:defRPr/>
            </a:pPr>
            <a:r>
              <a:rPr lang="en-US" sz="1800" dirty="0">
                <a:ea typeface="Roboto" panose="02000000000000000000" pitchFamily="2" charset="0"/>
                <a:cs typeface="Roboto" panose="02000000000000000000" pitchFamily="2" charset="0"/>
              </a:rPr>
              <a:t>Then in the new tab open this </a:t>
            </a:r>
            <a:r>
              <a:rPr lang="en-US" sz="1800" dirty="0" err="1">
                <a:ea typeface="Roboto" panose="02000000000000000000" pitchFamily="2" charset="0"/>
                <a:cs typeface="Roboto" panose="02000000000000000000" pitchFamily="2" charset="0"/>
              </a:rPr>
              <a:t>urls</a:t>
            </a:r>
            <a:r>
              <a:rPr lang="en-US" sz="1800" dirty="0">
                <a:ea typeface="Roboto" panose="02000000000000000000" pitchFamily="2" charset="0"/>
                <a:cs typeface="Roboto" panose="02000000000000000000" pitchFamily="2" charset="0"/>
              </a:rPr>
              <a:t> (which gives access to admin panel)</a:t>
            </a:r>
          </a:p>
          <a:p>
            <a:pPr marL="45720" indent="0" fontAlgn="auto">
              <a:spcAft>
                <a:spcPts val="0"/>
              </a:spcAft>
              <a:buFont typeface="Corbel" pitchFamily="34" charset="0"/>
              <a:buNone/>
              <a:defRPr/>
            </a:pPr>
            <a:r>
              <a:rPr lang="en-US" sz="1800">
                <a:solidFill>
                  <a:schemeClr val="dk1"/>
                </a:solidFill>
                <a:ea typeface="Roboto" panose="02000000000000000000" pitchFamily="2" charset="0"/>
                <a:cs typeface="Roboto" panose="02000000000000000000" pitchFamily="2" charset="0"/>
                <a:sym typeface="Calibri"/>
              </a:rPr>
              <a:t>http://65.2.176.204/</a:t>
            </a:r>
            <a:r>
              <a:rPr lang="en-US" sz="1800" dirty="0">
                <a:solidFill>
                  <a:schemeClr val="dk1"/>
                </a:solidFill>
                <a:ea typeface="Roboto" panose="02000000000000000000" pitchFamily="2" charset="0"/>
                <a:cs typeface="Roboto" panose="02000000000000000000" pitchFamily="2" charset="0"/>
                <a:sym typeface="Calibri"/>
              </a:rPr>
              <a:t>admin31/dashboard.php</a:t>
            </a:r>
          </a:p>
          <a:p>
            <a:pPr marL="45720" indent="0" fontAlgn="auto">
              <a:spcAft>
                <a:spcPts val="0"/>
              </a:spcAft>
              <a:buFont typeface="Corbel" pitchFamily="34" charset="0"/>
              <a:buNone/>
              <a:defRPr/>
            </a:pPr>
            <a:r>
              <a:rPr lang="en-US" sz="1800">
                <a:solidFill>
                  <a:schemeClr val="dk1"/>
                </a:solidFill>
                <a:ea typeface="Roboto" panose="02000000000000000000" pitchFamily="2" charset="0"/>
                <a:cs typeface="Roboto" panose="02000000000000000000" pitchFamily="2" charset="0"/>
                <a:sym typeface="Calibri"/>
              </a:rPr>
              <a:t>http://65.2.176.204/</a:t>
            </a:r>
            <a:r>
              <a:rPr lang="en-US" sz="1800" dirty="0">
                <a:solidFill>
                  <a:schemeClr val="dk1"/>
                </a:solidFill>
                <a:ea typeface="Roboto" panose="02000000000000000000" pitchFamily="2" charset="0"/>
                <a:cs typeface="Roboto" panose="02000000000000000000" pitchFamily="2" charset="0"/>
                <a:sym typeface="Calibri"/>
              </a:rPr>
              <a:t>admin31/console.php</a:t>
            </a:r>
          </a:p>
          <a:p>
            <a:pPr marL="45720" indent="0" fontAlgn="auto">
              <a:spcAft>
                <a:spcPts val="0"/>
              </a:spcAft>
              <a:buFont typeface="Corbel" pitchFamily="34" charset="0"/>
              <a:buNone/>
              <a:defRPr/>
            </a:pPr>
            <a:endParaRPr lang="en-US" dirty="0"/>
          </a:p>
        </p:txBody>
      </p:sp>
      <p:grpSp>
        <p:nvGrpSpPr>
          <p:cNvPr id="5" name="Group 7"/>
          <p:cNvGrpSpPr/>
          <p:nvPr/>
        </p:nvGrpSpPr>
        <p:grpSpPr>
          <a:xfrm>
            <a:off x="1564904" y="3494023"/>
            <a:ext cx="9031707" cy="1100890"/>
            <a:chOff x="1889338" y="3619854"/>
            <a:chExt cx="8413321" cy="968188"/>
          </a:xfrm>
          <a:effectLst>
            <a:outerShdw blurRad="50800" dist="38100" dir="2700000" algn="tl" rotWithShape="0">
              <a:prstClr val="black">
                <a:alpha val="40000"/>
              </a:prstClr>
            </a:outerShdw>
          </a:effectLst>
        </p:grpSpPr>
        <p:pic>
          <p:nvPicPr>
            <p:cNvPr id="4" name="Picture 3"/>
            <p:cNvPicPr>
              <a:picLocks noChangeAspect="1"/>
            </p:cNvPicPr>
            <p:nvPr/>
          </p:nvPicPr>
          <p:blipFill>
            <a:blip r:embed="rId2" cstate="print"/>
            <a:srcRect b="86478"/>
            <a:stretch>
              <a:fillRect/>
            </a:stretch>
          </p:blipFill>
          <p:spPr>
            <a:xfrm>
              <a:off x="1889338" y="3619854"/>
              <a:ext cx="8413321" cy="968188"/>
            </a:xfrm>
            <a:prstGeom prst="rect">
              <a:avLst/>
            </a:prstGeom>
          </p:spPr>
        </p:pic>
        <p:sp>
          <p:nvSpPr>
            <p:cNvPr id="6" name="Rectangle 5"/>
            <p:cNvSpPr/>
            <p:nvPr/>
          </p:nvSpPr>
          <p:spPr>
            <a:xfrm>
              <a:off x="2577707" y="3657600"/>
              <a:ext cx="1930125" cy="256674"/>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IN">
                <a:ln>
                  <a:solidFill>
                    <a:srgbClr val="FF0000"/>
                  </a:solidFill>
                </a:ln>
                <a:noFill/>
              </a:endParaRPr>
            </a:p>
          </p:txBody>
        </p:sp>
      </p:grpSp>
      <p:pic>
        <p:nvPicPr>
          <p:cNvPr id="9" name="Picture 8"/>
          <p:cNvPicPr>
            <a:picLocks noChangeAspect="1"/>
          </p:cNvPicPr>
          <p:nvPr/>
        </p:nvPicPr>
        <p:blipFill>
          <a:blip r:embed="rId3" cstate="print"/>
          <a:srcRect b="76532"/>
          <a:stretch>
            <a:fillRect/>
          </a:stretch>
        </p:blipFill>
        <p:spPr>
          <a:xfrm>
            <a:off x="1579563" y="5148263"/>
            <a:ext cx="9032875" cy="1100137"/>
          </a:xfrm>
          <a:prstGeom prst="rect">
            <a:avLst/>
          </a:prstGeom>
          <a:effectLst>
            <a:outerShdw blurRad="50800" dist="38100" dir="2700000" algn="tl" rotWithShape="0">
              <a:prstClr val="black">
                <a:alpha val="40000"/>
              </a:prstClr>
            </a:outerShdw>
          </a:effectLst>
        </p:spPr>
      </p:pic>
      <p:sp>
        <p:nvSpPr>
          <p:cNvPr id="10" name="Rectangle 9"/>
          <p:cNvSpPr/>
          <p:nvPr/>
        </p:nvSpPr>
        <p:spPr>
          <a:xfrm>
            <a:off x="2303463" y="5200650"/>
            <a:ext cx="1852612" cy="296863"/>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IN">
              <a:noFill/>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9875838" cy="582613"/>
          </a:xfrm>
        </p:spPr>
        <p:txBody>
          <a:bodyPr rtlCol="0">
            <a:normAutofit fontScale="90000"/>
          </a:bodyPr>
          <a:lstStyle/>
          <a:p>
            <a:pPr fontAlgn="auto">
              <a:spcAft>
                <a:spcPts val="0"/>
              </a:spcAft>
              <a:defRPr/>
            </a:pPr>
            <a:r>
              <a:rPr lang="en-US" dirty="0"/>
              <a:t>Proof of Concept (PoC)</a:t>
            </a:r>
          </a:p>
        </p:txBody>
      </p:sp>
      <p:sp>
        <p:nvSpPr>
          <p:cNvPr id="96259" name="Content Placeholder 2"/>
          <p:cNvSpPr>
            <a:spLocks noGrp="1"/>
          </p:cNvSpPr>
          <p:nvPr>
            <p:ph idx="1"/>
          </p:nvPr>
        </p:nvSpPr>
        <p:spPr>
          <a:xfrm>
            <a:off x="1143000" y="1192213"/>
            <a:ext cx="9872663" cy="4038600"/>
          </a:xfrm>
        </p:spPr>
        <p:txBody>
          <a:bodyPr/>
          <a:lstStyle/>
          <a:p>
            <a:r>
              <a:rPr lang="en-US"/>
              <a:t>Forcefully admin dashboard access</a:t>
            </a:r>
          </a:p>
        </p:txBody>
      </p:sp>
      <p:pic>
        <p:nvPicPr>
          <p:cNvPr id="96260" name="Picture 5"/>
          <p:cNvPicPr>
            <a:picLocks noChangeAspect="1"/>
          </p:cNvPicPr>
          <p:nvPr/>
        </p:nvPicPr>
        <p:blipFill>
          <a:blip r:embed="rId2" cstate="print"/>
          <a:srcRect/>
          <a:stretch>
            <a:fillRect/>
          </a:stretch>
        </p:blipFill>
        <p:spPr bwMode="auto">
          <a:xfrm>
            <a:off x="1873250" y="1774825"/>
            <a:ext cx="8412163" cy="4621213"/>
          </a:xfrm>
          <a:prstGeom prst="rect">
            <a:avLst/>
          </a:prstGeom>
          <a:noFill/>
          <a:ln w="9525">
            <a:noFill/>
            <a:miter lim="800000"/>
            <a:headEnd/>
            <a:tailEnd/>
          </a:ln>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9875838" cy="627063"/>
          </a:xfrm>
        </p:spPr>
        <p:txBody>
          <a:bodyPr rtlCol="0">
            <a:normAutofit fontScale="90000"/>
          </a:bodyPr>
          <a:lstStyle/>
          <a:p>
            <a:pPr fontAlgn="auto">
              <a:spcAft>
                <a:spcPts val="0"/>
              </a:spcAft>
              <a:defRPr/>
            </a:pPr>
            <a:r>
              <a:rPr lang="en-US" dirty="0"/>
              <a:t>Proof of Concept (PoC)</a:t>
            </a:r>
          </a:p>
        </p:txBody>
      </p:sp>
      <p:sp>
        <p:nvSpPr>
          <p:cNvPr id="3" name="Content Placeholder 2"/>
          <p:cNvSpPr>
            <a:spLocks noGrp="1"/>
          </p:cNvSpPr>
          <p:nvPr>
            <p:ph idx="1"/>
          </p:nvPr>
        </p:nvSpPr>
        <p:spPr>
          <a:xfrm>
            <a:off x="1158875" y="1409700"/>
            <a:ext cx="9874250" cy="4038600"/>
          </a:xfrm>
        </p:spPr>
        <p:txBody>
          <a:bodyPr rtlCol="0">
            <a:normAutofit/>
          </a:bodyPr>
          <a:lstStyle/>
          <a:p>
            <a:pPr indent="-182880" fontAlgn="auto">
              <a:spcAft>
                <a:spcPts val="0"/>
              </a:spcAft>
              <a:defRPr/>
            </a:pPr>
            <a:r>
              <a:rPr lang="en-US" dirty="0"/>
              <a:t>Forcefully access to admin console.</a:t>
            </a:r>
          </a:p>
          <a:p>
            <a:pPr marL="45720" indent="0" fontAlgn="auto">
              <a:spcAft>
                <a:spcPts val="0"/>
              </a:spcAft>
              <a:buFont typeface="Corbel" pitchFamily="34" charset="0"/>
              <a:buNone/>
              <a:defRPr/>
            </a:pPr>
            <a:endParaRPr lang="en-US" dirty="0"/>
          </a:p>
        </p:txBody>
      </p:sp>
      <p:pic>
        <p:nvPicPr>
          <p:cNvPr id="97284" name="Picture 5"/>
          <p:cNvPicPr>
            <a:picLocks noChangeAspect="1"/>
          </p:cNvPicPr>
          <p:nvPr/>
        </p:nvPicPr>
        <p:blipFill>
          <a:blip r:embed="rId2" cstate="print"/>
          <a:srcRect b="10362"/>
          <a:stretch>
            <a:fillRect/>
          </a:stretch>
        </p:blipFill>
        <p:spPr bwMode="auto">
          <a:xfrm>
            <a:off x="1293813" y="2043113"/>
            <a:ext cx="9574212" cy="4205287"/>
          </a:xfrm>
          <a:prstGeom prst="rect">
            <a:avLst/>
          </a:prstGeom>
          <a:noFill/>
          <a:ln w="9525">
            <a:noFill/>
            <a:miter lim="800000"/>
            <a:headEnd/>
            <a:tailEnd/>
          </a:ln>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Title 1"/>
          <p:cNvSpPr>
            <a:spLocks noGrp="1"/>
          </p:cNvSpPr>
          <p:nvPr>
            <p:ph type="title"/>
          </p:nvPr>
        </p:nvSpPr>
        <p:spPr>
          <a:xfrm>
            <a:off x="1143000" y="609600"/>
            <a:ext cx="9875838" cy="779463"/>
          </a:xfrm>
        </p:spPr>
        <p:txBody>
          <a:bodyPr/>
          <a:lstStyle/>
          <a:p>
            <a:r>
              <a:rPr lang="en-US"/>
              <a:t>Business Impact – Very High</a:t>
            </a:r>
          </a:p>
        </p:txBody>
      </p:sp>
      <p:sp>
        <p:nvSpPr>
          <p:cNvPr id="98307" name="Content Placeholder 2"/>
          <p:cNvSpPr>
            <a:spLocks noGrp="1"/>
          </p:cNvSpPr>
          <p:nvPr>
            <p:ph idx="1"/>
          </p:nvPr>
        </p:nvSpPr>
        <p:spPr>
          <a:xfrm>
            <a:off x="1143000" y="1671638"/>
            <a:ext cx="9872663" cy="4038600"/>
          </a:xfrm>
        </p:spPr>
        <p:txBody>
          <a:bodyPr/>
          <a:lstStyle/>
          <a:p>
            <a:r>
              <a:rPr lang="en-US"/>
              <a:t>An attacker can easily get the admin privileges through this vulnerability.</a:t>
            </a:r>
          </a:p>
          <a:p>
            <a:r>
              <a:rPr lang="en-US"/>
              <a:t>Hacker can run malicious commands on console to get valuable information.</a:t>
            </a: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9875838" cy="619125"/>
          </a:xfrm>
        </p:spPr>
        <p:txBody>
          <a:bodyPr rtlCol="0">
            <a:normAutofit fontScale="90000"/>
          </a:bodyPr>
          <a:lstStyle/>
          <a:p>
            <a:pPr fontAlgn="auto">
              <a:spcAft>
                <a:spcPts val="0"/>
              </a:spcAft>
              <a:defRPr/>
            </a:pPr>
            <a:r>
              <a:rPr lang="en-US" dirty="0"/>
              <a:t>Recommendation</a:t>
            </a:r>
          </a:p>
        </p:txBody>
      </p:sp>
      <p:sp>
        <p:nvSpPr>
          <p:cNvPr id="99331" name="Content Placeholder 2"/>
          <p:cNvSpPr>
            <a:spLocks noGrp="1"/>
          </p:cNvSpPr>
          <p:nvPr>
            <p:ph idx="1"/>
          </p:nvPr>
        </p:nvSpPr>
        <p:spPr>
          <a:xfrm>
            <a:off x="1146175" y="1546225"/>
            <a:ext cx="9872663" cy="4038600"/>
          </a:xfrm>
        </p:spPr>
        <p:txBody>
          <a:bodyPr/>
          <a:lstStyle/>
          <a:p>
            <a:r>
              <a:rPr lang="en-US" sz="2000"/>
              <a:t>Enforce server-side access control on all sensitive pages.</a:t>
            </a:r>
          </a:p>
          <a:p>
            <a:r>
              <a:rPr lang="en-US" sz="2000"/>
              <a:t>Don’t rely on hidden URLs — use proper role checks.</a:t>
            </a:r>
          </a:p>
          <a:p>
            <a:r>
              <a:rPr lang="en-US" sz="2000"/>
              <a:t>Disable directory listing on the server.</a:t>
            </a:r>
          </a:p>
          <a:p>
            <a:r>
              <a:rPr lang="en-US" sz="2000"/>
              <a:t>Restrict access to admin/config folders via server rules.</a:t>
            </a:r>
          </a:p>
          <a:p>
            <a:r>
              <a:rPr lang="en-US" sz="2000"/>
              <a:t>Log and monitor unauthorized access attempts.</a:t>
            </a: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Title 1"/>
          <p:cNvSpPr>
            <a:spLocks noGrp="1"/>
          </p:cNvSpPr>
          <p:nvPr>
            <p:ph type="title"/>
          </p:nvPr>
        </p:nvSpPr>
        <p:spPr>
          <a:xfrm>
            <a:off x="1143000" y="333375"/>
            <a:ext cx="9875838" cy="1357313"/>
          </a:xfrm>
        </p:spPr>
        <p:txBody>
          <a:bodyPr/>
          <a:lstStyle/>
          <a:p>
            <a:r>
              <a:rPr lang="en-IN"/>
              <a:t>References:</a:t>
            </a:r>
          </a:p>
        </p:txBody>
      </p:sp>
      <p:sp>
        <p:nvSpPr>
          <p:cNvPr id="3" name="Content Placeholder 2"/>
          <p:cNvSpPr>
            <a:spLocks noGrp="1"/>
          </p:cNvSpPr>
          <p:nvPr>
            <p:ph idx="1"/>
          </p:nvPr>
        </p:nvSpPr>
        <p:spPr>
          <a:xfrm>
            <a:off x="1143000" y="1690688"/>
            <a:ext cx="9872663" cy="4405312"/>
          </a:xfrm>
        </p:spPr>
        <p:txBody>
          <a:bodyPr rtlCol="0">
            <a:normAutofit/>
          </a:bodyPr>
          <a:lstStyle/>
          <a:p>
            <a:pPr indent="-182880" fontAlgn="auto">
              <a:spcAft>
                <a:spcPts val="0"/>
              </a:spcAft>
              <a:defRPr/>
            </a:pPr>
            <a:r>
              <a:rPr lang="en-IN">
                <a:hlinkClick r:id="rId2"/>
              </a:rPr>
              <a:t>https://www.w3schools.com/cybersecurity/</a:t>
            </a:r>
            <a:endParaRPr lang="en-IN"/>
          </a:p>
          <a:p>
            <a:pPr indent="-182880" fontAlgn="auto">
              <a:spcAft>
                <a:spcPts val="0"/>
              </a:spcAft>
              <a:defRPr/>
            </a:pPr>
            <a:r>
              <a:rPr lang="en-US"/>
              <a:t>OWASP Foundation. OWASP Top Ten Web Application Security Risks.</a:t>
            </a:r>
            <a:br>
              <a:rPr lang="en-US"/>
            </a:br>
            <a:r>
              <a:rPr lang="en-US"/>
              <a:t>https://owasp.org/www-project-top-ten/</a:t>
            </a:r>
          </a:p>
          <a:p>
            <a:pPr indent="-182880" fontAlgn="auto">
              <a:spcAft>
                <a:spcPts val="0"/>
              </a:spcAft>
              <a:defRPr/>
            </a:pPr>
            <a:r>
              <a:rPr lang="en-IN"/>
              <a:t>Nmap Network Scanning Tool.</a:t>
            </a:r>
            <a:br>
              <a:rPr lang="en-IN"/>
            </a:br>
            <a:r>
              <a:rPr lang="en-IN">
                <a:hlinkClick r:id="rId3"/>
              </a:rPr>
              <a:t>https://nmap.org/</a:t>
            </a:r>
            <a:endParaRPr lang="en-IN"/>
          </a:p>
          <a:p>
            <a:pPr indent="-182880" fontAlgn="auto">
              <a:spcAft>
                <a:spcPts val="0"/>
              </a:spcAft>
              <a:defRPr/>
            </a:pPr>
            <a:r>
              <a:rPr lang="en-US"/>
              <a:t>SQLMap: Automatic SQL Injection and Database Takeover Tool.</a:t>
            </a:r>
            <a:br>
              <a:rPr lang="en-US"/>
            </a:br>
            <a:r>
              <a:rPr lang="en-US">
                <a:hlinkClick r:id="rId4"/>
              </a:rPr>
              <a:t>http://sqlmap.org/</a:t>
            </a:r>
            <a:endParaRPr lang="en-US"/>
          </a:p>
          <a:p>
            <a:pPr indent="-182880" fontAlgn="auto">
              <a:spcAft>
                <a:spcPts val="0"/>
              </a:spcAft>
              <a:defRPr/>
            </a:pPr>
            <a:r>
              <a:rPr lang="pl-PL"/>
              <a:t>Nikto Web Server Scanner.</a:t>
            </a:r>
            <a:br>
              <a:rPr lang="pl-PL"/>
            </a:br>
            <a:r>
              <a:rPr lang="pl-PL">
                <a:hlinkClick r:id="rId5"/>
              </a:rPr>
              <a:t>https://cirt.net/Nikto2</a:t>
            </a:r>
            <a:endParaRPr lang="en-IN"/>
          </a:p>
          <a:p>
            <a:pPr indent="-182880" fontAlgn="auto">
              <a:spcAft>
                <a:spcPts val="0"/>
              </a:spcAft>
              <a:defRPr/>
            </a:pPr>
            <a:r>
              <a:rPr lang="en-IN"/>
              <a:t>Google Hacking (Dorking) Techniques.</a:t>
            </a:r>
            <a:br>
              <a:rPr lang="en-IN"/>
            </a:br>
            <a:r>
              <a:rPr lang="en-IN">
                <a:hlinkClick r:id="rId6"/>
              </a:rPr>
              <a:t>https://www.exploit-db.com/google-hacking-database</a:t>
            </a:r>
            <a:endParaRPr lang="en-IN"/>
          </a:p>
          <a:p>
            <a:pPr indent="-182880" fontAlgn="auto">
              <a:spcAft>
                <a:spcPts val="0"/>
              </a:spcAft>
              <a:defRPr/>
            </a:pPr>
            <a:endParaRPr lang="en-US"/>
          </a:p>
          <a:p>
            <a:pPr marL="45720" indent="0" fontAlgn="auto">
              <a:spcAft>
                <a:spcPts val="0"/>
              </a:spcAft>
              <a:buFont typeface="Corbel" pitchFamily="34" charset="0"/>
              <a:buNone/>
              <a:defRPr/>
            </a:pPr>
            <a:endParaRPr lang="en-IN"/>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8875" y="2474913"/>
            <a:ext cx="9874250" cy="1355725"/>
          </a:xfrm>
        </p:spPr>
        <p:txBody>
          <a:bodyPr rtlCol="0">
            <a:normAutofit fontScale="90000"/>
          </a:bodyPr>
          <a:lstStyle/>
          <a:p>
            <a:pPr algn="ctr" fontAlgn="auto">
              <a:spcAft>
                <a:spcPts val="0"/>
              </a:spcAft>
              <a:defRPr/>
            </a:pPr>
            <a:r>
              <a:rPr lang="en-US" sz="8000" dirty="0">
                <a:solidFill>
                  <a:srgbClr val="0070C0"/>
                </a:solidFill>
              </a:rPr>
              <a:t>THANK YOU</a:t>
            </a:r>
            <a:br>
              <a:rPr lang="en-US" sz="8000" dirty="0"/>
            </a:br>
            <a:endParaRPr lang="en-US" sz="2700" dirty="0">
              <a:latin typeface="Roboto" panose="02000000000000000000" pitchFamily="2" charset="0"/>
              <a:ea typeface="Roboto" panose="02000000000000000000" pitchFamily="2" charset="0"/>
              <a:cs typeface="Roboto" panose="02000000000000000000" pitchFamily="2" charset="0"/>
            </a:endParaRPr>
          </a:p>
        </p:txBody>
      </p:sp>
    </p:spTree>
  </p:cSld>
  <p:clrMapOvr>
    <a:masterClrMapping/>
  </p:clrMapOvr>
  <p:transition spd="slow">
    <p:fade/>
  </p:transition>
</p:sld>
</file>

<file path=ppt/theme/theme1.xml><?xml version="1.0" encoding="utf-8"?>
<a:theme xmlns:a="http://schemas.openxmlformats.org/drawingml/2006/main" name="Basis">
  <a:themeElements>
    <a:clrScheme name="Basis">
      <a:dk1>
        <a:srgbClr val="000000"/>
      </a:dk1>
      <a:lt1>
        <a:srgbClr val="FFFFFF"/>
      </a:lt1>
      <a:dk2>
        <a:srgbClr val="565349"/>
      </a:dk2>
      <a:lt2>
        <a:srgbClr val="DDDDDD"/>
      </a:lt2>
      <a:accent1>
        <a:srgbClr val="A6B727"/>
      </a:accent1>
      <a:accent2>
        <a:srgbClr val="DF5327"/>
      </a:accent2>
      <a:accent3>
        <a:srgbClr val="FE9E00"/>
      </a:accent3>
      <a:accent4>
        <a:srgbClr val="418AB3"/>
      </a:accent4>
      <a:accent5>
        <a:srgbClr val="D7D447"/>
      </a:accent5>
      <a:accent6>
        <a:srgbClr val="818183"/>
      </a:accent6>
      <a:hlink>
        <a:srgbClr val="F59E00"/>
      </a:hlink>
      <a:folHlink>
        <a:srgbClr val="B2B2B2"/>
      </a:folHlink>
    </a:clrScheme>
    <a:fontScheme name="Calibri">
      <a:majorFont>
        <a:latin typeface="Calibri"/>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Basis">
      <a:fillStyleLst>
        <a:solidFill>
          <a:schemeClr val="phClr"/>
        </a:solidFill>
        <a:solidFill>
          <a:schemeClr val="phClr">
            <a:tint val="55000"/>
            <a:satMod val="130000"/>
          </a:schemeClr>
        </a:solidFill>
        <a:gradFill rotWithShape="1">
          <a:gsLst>
            <a:gs pos="0">
              <a:schemeClr val="phClr"/>
            </a:gs>
            <a:gs pos="90000">
              <a:schemeClr val="phClr">
                <a:shade val="100000"/>
                <a:satMod val="105000"/>
              </a:schemeClr>
            </a:gs>
            <a:gs pos="100000">
              <a:schemeClr val="phClr">
                <a:shade val="80000"/>
                <a:satMod val="120000"/>
              </a:schemeClr>
            </a:gs>
          </a:gsLst>
          <a:path path="circle">
            <a:fillToRect l="100000" t="100000" r="100000" b="100000"/>
          </a:path>
        </a:gradFill>
      </a:fillStyleLst>
      <a:lnStyleLst>
        <a:ln w="10000" cap="flat" cmpd="sng" algn="ctr">
          <a:solidFill>
            <a:schemeClr val="phClr"/>
          </a:solidFill>
          <a:prstDash val="solid"/>
        </a:ln>
        <a:ln w="19050" cap="flat" cmpd="sng" algn="ctr">
          <a:solidFill>
            <a:schemeClr val="phClr"/>
          </a:solidFill>
          <a:prstDash val="solid"/>
        </a:ln>
        <a:ln w="53975" cap="flat" cmpd="dbl"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38100" dist="25400" dir="5400000" rotWithShape="0">
              <a:srgbClr val="000000">
                <a:alpha val="45000"/>
              </a:srgbClr>
            </a:outerShdw>
          </a:effectLst>
          <a:scene3d>
            <a:camera prst="orthographicFront">
              <a:rot lat="0" lon="0" rev="0"/>
            </a:camera>
            <a:lightRig rig="brightRoom" dir="t"/>
          </a:scene3d>
          <a:sp3d extrusionH="12700" contourW="25400" prstMaterial="flat">
            <a:bevelT w="63500" h="152400" prst="angle"/>
            <a:contourClr>
              <a:schemeClr val="phClr">
                <a:shade val="27000"/>
                <a:satMod val="120000"/>
              </a:schemeClr>
            </a:contourClr>
          </a:sp3d>
        </a:effectStyle>
      </a:effectStyleLst>
      <a:bgFillStyleLst>
        <a:solidFill>
          <a:schemeClr val="phClr"/>
        </a:solidFill>
        <a:solidFill>
          <a:schemeClr val="phClr">
            <a:tint val="95000"/>
            <a:shade val="95000"/>
            <a:satMod val="140000"/>
          </a:schemeClr>
        </a:solidFill>
        <a:solidFill>
          <a:schemeClr val="phClr">
            <a:tint val="90000"/>
            <a:shade val="85000"/>
            <a:satMod val="160000"/>
            <a:lumMod val="110000"/>
          </a:schemeClr>
        </a:solidFill>
      </a:bgFillStyleLst>
    </a:fmtScheme>
  </a:themeElements>
  <a:objectDefaults/>
  <a:extraClrSchemeLst/>
  <a:extLst>
    <a:ext uri="{05A4C25C-085E-4340-85A3-A5531E510DB2}">
      <thm15:themeFamily xmlns:thm15="http://schemas.microsoft.com/office/thememl/2012/main" name="Basis" id="{5665723A-49BA-4B57-8411-A56F8F207965}" vid="{ACC63D00-1EE0-4159-BF5A-6FF02000B710}"/>
    </a:ext>
  </a:extLst>
</a:theme>
</file>

<file path=docProps/app.xml><?xml version="1.0" encoding="utf-8"?>
<Properties xmlns="http://schemas.openxmlformats.org/officeDocument/2006/extended-properties" xmlns:vt="http://schemas.openxmlformats.org/officeDocument/2006/docPropsVTypes">
  <Template>TM03457444[[fn=Basis]]</Template>
  <TotalTime>4276</TotalTime>
  <Words>4455</Words>
  <Application>Microsoft Office PowerPoint</Application>
  <PresentationFormat>Widescreen</PresentationFormat>
  <Paragraphs>672</Paragraphs>
  <Slides>96</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96</vt:i4>
      </vt:variant>
    </vt:vector>
  </HeadingPairs>
  <TitlesOfParts>
    <vt:vector size="103" baseType="lpstr">
      <vt:lpstr>Arial</vt:lpstr>
      <vt:lpstr>Calibri</vt:lpstr>
      <vt:lpstr>Corbel</vt:lpstr>
      <vt:lpstr>Roboto</vt:lpstr>
      <vt:lpstr>ui-sans-serif</vt:lpstr>
      <vt:lpstr>Wingdings</vt:lpstr>
      <vt:lpstr>Basis</vt:lpstr>
      <vt:lpstr>VULNERABILITY ASSESSMENT OF LIFESTYLE STORE</vt:lpstr>
      <vt:lpstr>Contents </vt:lpstr>
      <vt:lpstr>List of Security Vulnerabilities</vt:lpstr>
      <vt:lpstr>Vulnerability Statistics Summary</vt:lpstr>
      <vt:lpstr>List of Vulnerabilities Summary Report</vt:lpstr>
      <vt:lpstr>Vulnerabilities:</vt:lpstr>
      <vt:lpstr>Vulnerabilities:</vt:lpstr>
      <vt:lpstr>Detailed Report</vt:lpstr>
      <vt:lpstr>Google Dorks</vt:lpstr>
      <vt:lpstr>Observation:</vt:lpstr>
      <vt:lpstr>Observation:</vt:lpstr>
      <vt:lpstr>Recommendation:</vt:lpstr>
      <vt:lpstr>2. WhoIs</vt:lpstr>
      <vt:lpstr>Observation:</vt:lpstr>
      <vt:lpstr>Observation:</vt:lpstr>
      <vt:lpstr>Observation:</vt:lpstr>
      <vt:lpstr>Recommendation:</vt:lpstr>
      <vt:lpstr>3. NMap</vt:lpstr>
      <vt:lpstr>Observation:</vt:lpstr>
      <vt:lpstr>Proof of Concept:</vt:lpstr>
      <vt:lpstr>Business Impact – High:</vt:lpstr>
      <vt:lpstr>Recommendation:</vt:lpstr>
      <vt:lpstr>4. nslookup</vt:lpstr>
      <vt:lpstr>Observation:</vt:lpstr>
      <vt:lpstr>Observation:</vt:lpstr>
      <vt:lpstr>Recommendation:</vt:lpstr>
      <vt:lpstr>5. Advanced IP Scanner</vt:lpstr>
      <vt:lpstr>Observation:</vt:lpstr>
      <vt:lpstr>Result:</vt:lpstr>
      <vt:lpstr>Recommendation:</vt:lpstr>
      <vt:lpstr>6. Nikto</vt:lpstr>
      <vt:lpstr>Observation:</vt:lpstr>
      <vt:lpstr>Proof of Concept:</vt:lpstr>
      <vt:lpstr>Business Impact – High:</vt:lpstr>
      <vt:lpstr>Recommendation:</vt:lpstr>
      <vt:lpstr>7. SQL Injection</vt:lpstr>
      <vt:lpstr>Observation</vt:lpstr>
      <vt:lpstr>Proof of Concept (PoC)</vt:lpstr>
      <vt:lpstr>Business Impact – Extremely High</vt:lpstr>
      <vt:lpstr>Recommendation</vt:lpstr>
      <vt:lpstr>8. GET Based Method (Burpsuite)</vt:lpstr>
      <vt:lpstr>Observation:</vt:lpstr>
      <vt:lpstr>Proof of Concept:</vt:lpstr>
      <vt:lpstr>Business Impact – High </vt:lpstr>
      <vt:lpstr>Recommendation:</vt:lpstr>
      <vt:lpstr>9. Reflected Cross Site Scripting (XSS)</vt:lpstr>
      <vt:lpstr>Observation:</vt:lpstr>
      <vt:lpstr>Result:</vt:lpstr>
      <vt:lpstr>Recommendation:</vt:lpstr>
      <vt:lpstr>10. SQL Map</vt:lpstr>
      <vt:lpstr>Observation:</vt:lpstr>
      <vt:lpstr>Result:</vt:lpstr>
      <vt:lpstr>Recommendation:</vt:lpstr>
      <vt:lpstr>11. Stored Cross Site Scripting (XSS)</vt:lpstr>
      <vt:lpstr>Observation</vt:lpstr>
      <vt:lpstr>Proof of Concept (PoC)</vt:lpstr>
      <vt:lpstr>Business Impact – High </vt:lpstr>
      <vt:lpstr>Recommendation:</vt:lpstr>
      <vt:lpstr>12. Cross Site Request Forgery</vt:lpstr>
      <vt:lpstr>Observation:</vt:lpstr>
      <vt:lpstr>Observation:</vt:lpstr>
      <vt:lpstr>Result:</vt:lpstr>
      <vt:lpstr>Recommendation:</vt:lpstr>
      <vt:lpstr>13. Insecure Direct Object Reference (IDOR)</vt:lpstr>
      <vt:lpstr>13. Insecure Direct Object Reference (IDOR)</vt:lpstr>
      <vt:lpstr>Observation</vt:lpstr>
      <vt:lpstr>Proof of Concept (PoC)</vt:lpstr>
      <vt:lpstr>Proof of Concept (PoC)</vt:lpstr>
      <vt:lpstr>Proof of Concept (PoC)</vt:lpstr>
      <vt:lpstr>Business Impact – Very High</vt:lpstr>
      <vt:lpstr>Recommendation</vt:lpstr>
      <vt:lpstr>14. Personal Identifiable Information Leakage</vt:lpstr>
      <vt:lpstr>Observation</vt:lpstr>
      <vt:lpstr>Proof of Concept (PoC)</vt:lpstr>
      <vt:lpstr>Business Impact - High</vt:lpstr>
      <vt:lpstr>Recommendation</vt:lpstr>
      <vt:lpstr>15. Open Redirection</vt:lpstr>
      <vt:lpstr>Observation:</vt:lpstr>
      <vt:lpstr>Observation:</vt:lpstr>
      <vt:lpstr>Observation:</vt:lpstr>
      <vt:lpstr>PoC – open redirection</vt:lpstr>
      <vt:lpstr>Business Impact - High</vt:lpstr>
      <vt:lpstr>Recommendation</vt:lpstr>
      <vt:lpstr>16. Phishing Attack</vt:lpstr>
      <vt:lpstr>Observation:</vt:lpstr>
      <vt:lpstr>Observation:</vt:lpstr>
      <vt:lpstr>Result:</vt:lpstr>
      <vt:lpstr>Recommendation:</vt:lpstr>
      <vt:lpstr>17. Forced Browsing</vt:lpstr>
      <vt:lpstr>Observation</vt:lpstr>
      <vt:lpstr>Proof of Concept (PoC)</vt:lpstr>
      <vt:lpstr>Proof of Concept (PoC)</vt:lpstr>
      <vt:lpstr>Business Impact – Very High</vt:lpstr>
      <vt:lpstr>Recommendation</vt:lpstr>
      <vt:lpstr>References:</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Final Project web application</dc:title>
  <dc:creator>Ishan Patel</dc:creator>
  <cp:lastModifiedBy>Suman Das</cp:lastModifiedBy>
  <cp:revision>96</cp:revision>
  <dcterms:created xsi:type="dcterms:W3CDTF">2023-06-30T12:44:33Z</dcterms:created>
  <dcterms:modified xsi:type="dcterms:W3CDTF">2025-06-22T09:39:50Z</dcterms:modified>
</cp:coreProperties>
</file>